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808" r:id="rId5"/>
    <p:sldId id="337" r:id="rId6"/>
    <p:sldId id="743" r:id="rId7"/>
    <p:sldId id="827" r:id="rId8"/>
    <p:sldId id="828" r:id="rId9"/>
    <p:sldId id="694" r:id="rId10"/>
    <p:sldId id="319" r:id="rId11"/>
    <p:sldId id="624" r:id="rId12"/>
    <p:sldId id="810" r:id="rId13"/>
    <p:sldId id="815" r:id="rId14"/>
    <p:sldId id="826" r:id="rId15"/>
    <p:sldId id="829" r:id="rId16"/>
    <p:sldId id="288" r:id="rId17"/>
    <p:sldId id="728" r:id="rId18"/>
    <p:sldId id="553" r:id="rId19"/>
    <p:sldId id="727" r:id="rId20"/>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FF"/>
    <a:srgbClr val="0066F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38" autoAdjust="0"/>
    <p:restoredTop sz="91822" autoAdjust="0"/>
  </p:normalViewPr>
  <p:slideViewPr>
    <p:cSldViewPr>
      <p:cViewPr varScale="1">
        <p:scale>
          <a:sx n="90" d="100"/>
          <a:sy n="90" d="100"/>
        </p:scale>
        <p:origin x="534" y="9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331F03A-14DD-0352-EDE3-D54E526FC5F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75764247-5DD2-9DDB-1BBA-8EB011DDF95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C853F374-EEC6-0856-6EF4-C73159A901C5}"/>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72345573-7FD1-9B4C-185D-BBC9A278BA70}"/>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7A1EF91B-24D4-4EF8-851D-963333482A62}"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7CED277A-60E3-3A23-E2BD-140D13867C1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82866E45-EE5F-52CA-6B04-E294C4C23254}"/>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06F3BBC9-24F6-9DB1-E6EC-632CD4F21270}"/>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5650D174-BB52-2EE7-66CC-2250784D98A2}"/>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E3D561DD-C8EF-78EB-B3F1-7E8B9483839F}"/>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05DD376E-25B0-D271-5F2B-F9455EC54EB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DDC1D42-7981-4DD7-9DA9-852EEB369D0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360DAD1B-D8CF-8EBC-207F-05EE2621E16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FFC9BDC-60A0-4868-849A-B36E086C7537}"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FB3F362C-415A-5551-A91F-F737857703BC}"/>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BED3AF17-B3D0-7F37-D679-208D0CB9B45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83941F17-C704-E51D-07FE-64758609032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93077BD-3A8B-45EA-97ED-910E5ACF4C56}"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AC7292C7-A442-C6A3-C69A-917B2A483492}"/>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26FFB5F9-BDC2-520A-4EC0-B4CC830A931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0EF68655-26ED-B741-A6AC-62CB8FB38C7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116BBC8-F583-4B6D-8641-762CB19688E6}"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47C3C177-9B5D-6767-CAD2-632A2A81EAB4}"/>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65C062F7-8FB7-5CB0-8967-356598D1E6D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CC44921B-3B92-31EE-87E0-BD4E278897B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E1B23BA-DA7D-483D-B332-283399609F58}"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6E53B91E-5D95-862E-4EBC-AD2CF0ACC24B}"/>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33FA66B6-7696-2D26-66F3-E5D00946BD76}"/>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25AB174-A812-8471-D6B8-150285EF2BB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74CECCA-2A2C-468B-BA7A-24CBCEAFEBEB}"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FF70B850-DE54-334F-757F-895024EEBD0C}"/>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A3BE9E44-F92F-DEA9-BB4B-833B16BBD9F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2FD136FA-F393-15E0-6BF7-83D33C24418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2FFD388-2502-4990-9F06-C07813F67362}" type="slidenum">
              <a:rPr lang="it-IT" altLang="it-IT" sz="1200"/>
              <a:pPr algn="r"/>
              <a:t>16</a:t>
            </a:fld>
            <a:endParaRPr lang="it-IT" altLang="it-IT" sz="1200"/>
          </a:p>
        </p:txBody>
      </p:sp>
      <p:sp>
        <p:nvSpPr>
          <p:cNvPr id="30723" name="Rectangle 2">
            <a:extLst>
              <a:ext uri="{FF2B5EF4-FFF2-40B4-BE49-F238E27FC236}">
                <a16:creationId xmlns:a16="http://schemas.microsoft.com/office/drawing/2014/main" id="{94531D94-A113-E051-2142-317A86F8D512}"/>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99A2D5FD-6228-95EC-EC53-1918BADDB6A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6B0EF2A0-8505-49EB-F07D-40F7D9F75A6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80BD10C-1137-49EB-9A41-A020F3017D3D}" type="slidenum">
              <a:rPr lang="it-IT" altLang="it-IT" sz="1200"/>
              <a:pPr algn="r"/>
              <a:t>18</a:t>
            </a:fld>
            <a:endParaRPr lang="it-IT" altLang="it-IT" sz="1200"/>
          </a:p>
        </p:txBody>
      </p:sp>
      <p:sp>
        <p:nvSpPr>
          <p:cNvPr id="34819" name="Rectangle 2">
            <a:extLst>
              <a:ext uri="{FF2B5EF4-FFF2-40B4-BE49-F238E27FC236}">
                <a16:creationId xmlns:a16="http://schemas.microsoft.com/office/drawing/2014/main" id="{24B5281F-4932-5E70-38C9-B3C107374CEF}"/>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E8BE7052-0748-D46B-0BCF-04BF4816982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246B49B7-C1BF-728F-D0D7-71B2A39AC6E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6A7A877-DC27-5962-B2F4-E1C5B9BC373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612B5C1-9D10-1732-4388-4842BD82603B}"/>
              </a:ext>
            </a:extLst>
          </p:cNvPr>
          <p:cNvSpPr>
            <a:spLocks noGrp="1" noChangeArrowheads="1"/>
          </p:cNvSpPr>
          <p:nvPr>
            <p:ph type="sldNum" sz="quarter" idx="12"/>
          </p:nvPr>
        </p:nvSpPr>
        <p:spPr>
          <a:ln/>
        </p:spPr>
        <p:txBody>
          <a:bodyPr/>
          <a:lstStyle>
            <a:lvl1pPr>
              <a:defRPr/>
            </a:lvl1pPr>
          </a:lstStyle>
          <a:p>
            <a:fld id="{6933CD04-7BA4-40D4-927A-C1271A74F2CF}" type="slidenum">
              <a:rPr lang="it-IT" altLang="it-IT"/>
              <a:pPr/>
              <a:t>‹N›</a:t>
            </a:fld>
            <a:endParaRPr lang="it-IT" altLang="it-IT"/>
          </a:p>
        </p:txBody>
      </p:sp>
    </p:spTree>
    <p:extLst>
      <p:ext uri="{BB962C8B-B14F-4D97-AF65-F5344CB8AC3E}">
        <p14:creationId xmlns:p14="http://schemas.microsoft.com/office/powerpoint/2010/main" val="138053008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4BB1012-9A50-A6F1-BB90-207F74128E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56C789B-4FC8-0986-67BA-1278D6F5B4D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6201AA5-DBF1-CC7E-A147-BDF290934D19}"/>
              </a:ext>
            </a:extLst>
          </p:cNvPr>
          <p:cNvSpPr>
            <a:spLocks noGrp="1" noChangeArrowheads="1"/>
          </p:cNvSpPr>
          <p:nvPr>
            <p:ph type="sldNum" sz="quarter" idx="12"/>
          </p:nvPr>
        </p:nvSpPr>
        <p:spPr>
          <a:ln/>
        </p:spPr>
        <p:txBody>
          <a:bodyPr/>
          <a:lstStyle>
            <a:lvl1pPr>
              <a:defRPr/>
            </a:lvl1pPr>
          </a:lstStyle>
          <a:p>
            <a:fld id="{CB8A9917-3561-4C0B-A7F3-6816292AE8C2}" type="slidenum">
              <a:rPr lang="it-IT" altLang="it-IT"/>
              <a:pPr/>
              <a:t>‹N›</a:t>
            </a:fld>
            <a:endParaRPr lang="it-IT" altLang="it-IT"/>
          </a:p>
        </p:txBody>
      </p:sp>
    </p:spTree>
    <p:extLst>
      <p:ext uri="{BB962C8B-B14F-4D97-AF65-F5344CB8AC3E}">
        <p14:creationId xmlns:p14="http://schemas.microsoft.com/office/powerpoint/2010/main" val="388149590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6670388-BA3B-BDDD-BB90-B4259284C37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D528901-8380-EC8B-4E9E-79DBAB38AE4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02B35A6-9C18-6E07-1830-7204E10ED5EF}"/>
              </a:ext>
            </a:extLst>
          </p:cNvPr>
          <p:cNvSpPr>
            <a:spLocks noGrp="1" noChangeArrowheads="1"/>
          </p:cNvSpPr>
          <p:nvPr>
            <p:ph type="sldNum" sz="quarter" idx="12"/>
          </p:nvPr>
        </p:nvSpPr>
        <p:spPr>
          <a:ln/>
        </p:spPr>
        <p:txBody>
          <a:bodyPr/>
          <a:lstStyle>
            <a:lvl1pPr>
              <a:defRPr/>
            </a:lvl1pPr>
          </a:lstStyle>
          <a:p>
            <a:fld id="{F5156AB5-DDD5-4CDD-9C00-3EE87BA1A5CF}" type="slidenum">
              <a:rPr lang="it-IT" altLang="it-IT"/>
              <a:pPr/>
              <a:t>‹N›</a:t>
            </a:fld>
            <a:endParaRPr lang="it-IT" altLang="it-IT"/>
          </a:p>
        </p:txBody>
      </p:sp>
    </p:spTree>
    <p:extLst>
      <p:ext uri="{BB962C8B-B14F-4D97-AF65-F5344CB8AC3E}">
        <p14:creationId xmlns:p14="http://schemas.microsoft.com/office/powerpoint/2010/main" val="382382938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FAA78D0-F0D9-5CE9-C2B1-F9DC5B07852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047F269-F2DB-A11E-8E73-BF1B238660A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7DBCCD4-FDEB-45DB-7CF8-9BAB41652071}"/>
              </a:ext>
            </a:extLst>
          </p:cNvPr>
          <p:cNvSpPr>
            <a:spLocks noGrp="1" noChangeArrowheads="1"/>
          </p:cNvSpPr>
          <p:nvPr>
            <p:ph type="sldNum" sz="quarter" idx="12"/>
          </p:nvPr>
        </p:nvSpPr>
        <p:spPr>
          <a:ln/>
        </p:spPr>
        <p:txBody>
          <a:bodyPr/>
          <a:lstStyle>
            <a:lvl1pPr>
              <a:defRPr/>
            </a:lvl1pPr>
          </a:lstStyle>
          <a:p>
            <a:fld id="{43969693-6304-42E4-9357-48748D46B4DF}" type="slidenum">
              <a:rPr lang="it-IT" altLang="it-IT"/>
              <a:pPr/>
              <a:t>‹N›</a:t>
            </a:fld>
            <a:endParaRPr lang="it-IT" altLang="it-IT"/>
          </a:p>
        </p:txBody>
      </p:sp>
    </p:spTree>
    <p:extLst>
      <p:ext uri="{BB962C8B-B14F-4D97-AF65-F5344CB8AC3E}">
        <p14:creationId xmlns:p14="http://schemas.microsoft.com/office/powerpoint/2010/main" val="425199331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75DCD39-04A1-B6D4-2C96-0F1717B974B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3541B57-6588-6E23-2393-220C93CE670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E7DD8A0-2C8B-2CE6-4CBB-E7E5859C7E75}"/>
              </a:ext>
            </a:extLst>
          </p:cNvPr>
          <p:cNvSpPr>
            <a:spLocks noGrp="1" noChangeArrowheads="1"/>
          </p:cNvSpPr>
          <p:nvPr>
            <p:ph type="sldNum" sz="quarter" idx="12"/>
          </p:nvPr>
        </p:nvSpPr>
        <p:spPr>
          <a:ln/>
        </p:spPr>
        <p:txBody>
          <a:bodyPr/>
          <a:lstStyle>
            <a:lvl1pPr>
              <a:defRPr/>
            </a:lvl1pPr>
          </a:lstStyle>
          <a:p>
            <a:fld id="{00CB6484-0842-44AD-A914-348C4D9C43E5}" type="slidenum">
              <a:rPr lang="it-IT" altLang="it-IT"/>
              <a:pPr/>
              <a:t>‹N›</a:t>
            </a:fld>
            <a:endParaRPr lang="it-IT" altLang="it-IT"/>
          </a:p>
        </p:txBody>
      </p:sp>
    </p:spTree>
    <p:extLst>
      <p:ext uri="{BB962C8B-B14F-4D97-AF65-F5344CB8AC3E}">
        <p14:creationId xmlns:p14="http://schemas.microsoft.com/office/powerpoint/2010/main" val="200831224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9228E1E0-38FA-CA08-6E67-A5D35020C34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779753E-43C8-77C9-4773-4E60EA3666A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958359A-D662-4EF3-C03B-ACB59018AD5C}"/>
              </a:ext>
            </a:extLst>
          </p:cNvPr>
          <p:cNvSpPr>
            <a:spLocks noGrp="1" noChangeArrowheads="1"/>
          </p:cNvSpPr>
          <p:nvPr>
            <p:ph type="sldNum" sz="quarter" idx="12"/>
          </p:nvPr>
        </p:nvSpPr>
        <p:spPr>
          <a:ln/>
        </p:spPr>
        <p:txBody>
          <a:bodyPr/>
          <a:lstStyle>
            <a:lvl1pPr>
              <a:defRPr/>
            </a:lvl1pPr>
          </a:lstStyle>
          <a:p>
            <a:fld id="{B2BFEE6B-888F-448D-8C7E-43749BF17FC7}" type="slidenum">
              <a:rPr lang="it-IT" altLang="it-IT"/>
              <a:pPr/>
              <a:t>‹N›</a:t>
            </a:fld>
            <a:endParaRPr lang="it-IT" altLang="it-IT"/>
          </a:p>
        </p:txBody>
      </p:sp>
    </p:spTree>
    <p:extLst>
      <p:ext uri="{BB962C8B-B14F-4D97-AF65-F5344CB8AC3E}">
        <p14:creationId xmlns:p14="http://schemas.microsoft.com/office/powerpoint/2010/main" val="43352464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3CF48779-2818-1063-6635-8FE8A5B3754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21688D04-4FFD-F5F2-6CF8-45865693EEC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D8DF5B9E-CD89-5026-176C-4FAA084C38D2}"/>
              </a:ext>
            </a:extLst>
          </p:cNvPr>
          <p:cNvSpPr>
            <a:spLocks noGrp="1" noChangeArrowheads="1"/>
          </p:cNvSpPr>
          <p:nvPr>
            <p:ph type="sldNum" sz="quarter" idx="12"/>
          </p:nvPr>
        </p:nvSpPr>
        <p:spPr>
          <a:ln/>
        </p:spPr>
        <p:txBody>
          <a:bodyPr/>
          <a:lstStyle>
            <a:lvl1pPr>
              <a:defRPr/>
            </a:lvl1pPr>
          </a:lstStyle>
          <a:p>
            <a:fld id="{7FEC11C1-A8E0-4556-A79E-BCC4EBAF4C32}" type="slidenum">
              <a:rPr lang="it-IT" altLang="it-IT"/>
              <a:pPr/>
              <a:t>‹N›</a:t>
            </a:fld>
            <a:endParaRPr lang="it-IT" altLang="it-IT"/>
          </a:p>
        </p:txBody>
      </p:sp>
    </p:spTree>
    <p:extLst>
      <p:ext uri="{BB962C8B-B14F-4D97-AF65-F5344CB8AC3E}">
        <p14:creationId xmlns:p14="http://schemas.microsoft.com/office/powerpoint/2010/main" val="159808186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59B5C6FA-9209-07B1-0F6F-15AB1626F6A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2195CECE-3D70-3722-F933-30E256AAB2E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967AC97-A134-7BE0-E522-52011BBF6DF5}"/>
              </a:ext>
            </a:extLst>
          </p:cNvPr>
          <p:cNvSpPr>
            <a:spLocks noGrp="1" noChangeArrowheads="1"/>
          </p:cNvSpPr>
          <p:nvPr>
            <p:ph type="sldNum" sz="quarter" idx="12"/>
          </p:nvPr>
        </p:nvSpPr>
        <p:spPr>
          <a:ln/>
        </p:spPr>
        <p:txBody>
          <a:bodyPr/>
          <a:lstStyle>
            <a:lvl1pPr>
              <a:defRPr/>
            </a:lvl1pPr>
          </a:lstStyle>
          <a:p>
            <a:fld id="{48B64A25-7BFD-4D60-8120-7D09DD57CB02}" type="slidenum">
              <a:rPr lang="it-IT" altLang="it-IT"/>
              <a:pPr/>
              <a:t>‹N›</a:t>
            </a:fld>
            <a:endParaRPr lang="it-IT" altLang="it-IT"/>
          </a:p>
        </p:txBody>
      </p:sp>
    </p:spTree>
    <p:extLst>
      <p:ext uri="{BB962C8B-B14F-4D97-AF65-F5344CB8AC3E}">
        <p14:creationId xmlns:p14="http://schemas.microsoft.com/office/powerpoint/2010/main" val="108624110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0D5C3A4-692D-BEB0-E2F1-7904EF399EC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3F691AE-C83F-9CD0-5C0A-77F03DB824D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62525A32-6F33-105B-9FEC-931F1CE5FE6F}"/>
              </a:ext>
            </a:extLst>
          </p:cNvPr>
          <p:cNvSpPr>
            <a:spLocks noGrp="1" noChangeArrowheads="1"/>
          </p:cNvSpPr>
          <p:nvPr>
            <p:ph type="sldNum" sz="quarter" idx="12"/>
          </p:nvPr>
        </p:nvSpPr>
        <p:spPr>
          <a:ln/>
        </p:spPr>
        <p:txBody>
          <a:bodyPr/>
          <a:lstStyle>
            <a:lvl1pPr>
              <a:defRPr/>
            </a:lvl1pPr>
          </a:lstStyle>
          <a:p>
            <a:fld id="{4906D130-BFCB-49C6-B75A-8C037A07726A}" type="slidenum">
              <a:rPr lang="it-IT" altLang="it-IT"/>
              <a:pPr/>
              <a:t>‹N›</a:t>
            </a:fld>
            <a:endParaRPr lang="it-IT" altLang="it-IT"/>
          </a:p>
        </p:txBody>
      </p:sp>
    </p:spTree>
    <p:extLst>
      <p:ext uri="{BB962C8B-B14F-4D97-AF65-F5344CB8AC3E}">
        <p14:creationId xmlns:p14="http://schemas.microsoft.com/office/powerpoint/2010/main" val="63317159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3A3FDFF-8A31-9BA6-459F-9B3D88365FD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7FA3CDB-598B-9809-1C8B-DD208DEFDE9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6D2671A-E7EE-6B64-F447-49D454F09DA3}"/>
              </a:ext>
            </a:extLst>
          </p:cNvPr>
          <p:cNvSpPr>
            <a:spLocks noGrp="1" noChangeArrowheads="1"/>
          </p:cNvSpPr>
          <p:nvPr>
            <p:ph type="sldNum" sz="quarter" idx="12"/>
          </p:nvPr>
        </p:nvSpPr>
        <p:spPr>
          <a:ln/>
        </p:spPr>
        <p:txBody>
          <a:bodyPr/>
          <a:lstStyle>
            <a:lvl1pPr>
              <a:defRPr/>
            </a:lvl1pPr>
          </a:lstStyle>
          <a:p>
            <a:fld id="{55255E00-4CB7-4F34-B4C1-130101B64003}" type="slidenum">
              <a:rPr lang="it-IT" altLang="it-IT"/>
              <a:pPr/>
              <a:t>‹N›</a:t>
            </a:fld>
            <a:endParaRPr lang="it-IT" altLang="it-IT"/>
          </a:p>
        </p:txBody>
      </p:sp>
    </p:spTree>
    <p:extLst>
      <p:ext uri="{BB962C8B-B14F-4D97-AF65-F5344CB8AC3E}">
        <p14:creationId xmlns:p14="http://schemas.microsoft.com/office/powerpoint/2010/main" val="416945712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E23A8D5-EE67-64FA-9CA5-AFFF8208B66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12B0288-81EB-C0F8-D1A5-5CFEE270045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945D7D9-8400-04D3-7848-10BC3CA32830}"/>
              </a:ext>
            </a:extLst>
          </p:cNvPr>
          <p:cNvSpPr>
            <a:spLocks noGrp="1" noChangeArrowheads="1"/>
          </p:cNvSpPr>
          <p:nvPr>
            <p:ph type="sldNum" sz="quarter" idx="12"/>
          </p:nvPr>
        </p:nvSpPr>
        <p:spPr>
          <a:ln/>
        </p:spPr>
        <p:txBody>
          <a:bodyPr/>
          <a:lstStyle>
            <a:lvl1pPr>
              <a:defRPr/>
            </a:lvl1pPr>
          </a:lstStyle>
          <a:p>
            <a:fld id="{CC497981-3A87-4520-8CFD-E6E6D2153252}" type="slidenum">
              <a:rPr lang="it-IT" altLang="it-IT"/>
              <a:pPr/>
              <a:t>‹N›</a:t>
            </a:fld>
            <a:endParaRPr lang="it-IT" altLang="it-IT"/>
          </a:p>
        </p:txBody>
      </p:sp>
    </p:spTree>
    <p:extLst>
      <p:ext uri="{BB962C8B-B14F-4D97-AF65-F5344CB8AC3E}">
        <p14:creationId xmlns:p14="http://schemas.microsoft.com/office/powerpoint/2010/main" val="314609429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C437C04-A7F6-7D9C-4804-D3705A581ADE}"/>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8627D04F-5EE3-37DC-7AA6-EE32E2F752E9}"/>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E1EB6924-F253-7D72-38B9-2902D85F9F3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C6923214-5815-C6DB-89F5-60A1D23890B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B13DCAAF-C3E3-091B-B3B4-0EC6ED184305}"/>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94DC4A17-EDE1-4CF2-ABFC-A8193296B50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29-Con%20voce%20di%20giubilo.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4CCC1B4-5177-2005-60A8-9F02F3B6E111}"/>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16B43C11-147B-47F6-D9D3-B0429E5746BC}"/>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Con voce di giubilo (</a:t>
            </a:r>
            <a:r>
              <a:rPr lang="it-IT" altLang="it-IT" sz="1000" i="1" dirty="0" err="1">
                <a:solidFill>
                  <a:schemeClr val="bg1"/>
                </a:solidFill>
                <a:latin typeface="Verdana" panose="020B0604030504040204" pitchFamily="34" charset="0"/>
              </a:rPr>
              <a:t>Giosy</a:t>
            </a:r>
            <a:r>
              <a:rPr lang="it-IT" altLang="it-IT" sz="1000" i="1" dirty="0">
                <a:solidFill>
                  <a:schemeClr val="bg1"/>
                </a:solidFill>
                <a:latin typeface="Verdana" panose="020B0604030504040204" pitchFamily="34" charset="0"/>
              </a:rPr>
              <a:t> Cento)</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1CCE910B-939C-7012-AA37-F93C3D8B5FA1}"/>
              </a:ext>
            </a:extLst>
          </p:cNvPr>
          <p:cNvSpPr>
            <a:spLocks noChangeArrowheads="1"/>
          </p:cNvSpPr>
          <p:nvPr/>
        </p:nvSpPr>
        <p:spPr bwMode="auto">
          <a:xfrm>
            <a:off x="762000" y="0"/>
            <a:ext cx="7924800" cy="955675"/>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a:solidFill>
                <a:srgbClr val="0066FF"/>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a:solidFill>
                  <a:srgbClr val="FF5050"/>
                </a:solidFill>
                <a:effectLst>
                  <a:outerShdw blurRad="38100" dist="38100" dir="2700000" algn="tl">
                    <a:srgbClr val="000000"/>
                  </a:outerShdw>
                </a:effectLst>
                <a:latin typeface="Verdana" panose="020B0604030504040204" pitchFamily="34" charset="0"/>
                <a:cs typeface="Times New Roman" panose="02020603050405020304" pitchFamily="18" charset="0"/>
              </a:rPr>
              <a:t>2^DOMENICA DI PASQUA, DELLA DIVINA MISERICORDIA</a:t>
            </a:r>
          </a:p>
          <a:p>
            <a:pPr algn="ctr"/>
            <a:r>
              <a:rPr lang="it-IT" altLang="it-IT" sz="1800">
                <a:solidFill>
                  <a:srgbClr val="FF5050"/>
                </a:solidFill>
                <a:effectLst>
                  <a:outerShdw blurRad="38100" dist="38100" dir="2700000" algn="tl">
                    <a:srgbClr val="000000"/>
                  </a:outerShdw>
                </a:effectLst>
                <a:latin typeface="Verdana" panose="020B0604030504040204" pitchFamily="34" charset="0"/>
                <a:cs typeface="Times New Roman" panose="02020603050405020304" pitchFamily="18" charset="0"/>
              </a:rPr>
              <a:t>2</a:t>
            </a:r>
            <a:r>
              <a:rPr lang="it-IT" altLang="it-IT" sz="1200">
                <a:solidFill>
                  <a:srgbClr val="FF5050"/>
                </a:solidFill>
                <a:effectLst>
                  <a:outerShdw blurRad="38100" dist="38100" dir="2700000" algn="tl">
                    <a:srgbClr val="000000"/>
                  </a:outerShdw>
                </a:effectLst>
                <a:latin typeface="Verdana" panose="020B0604030504040204" pitchFamily="34" charset="0"/>
                <a:cs typeface="Times New Roman" panose="02020603050405020304" pitchFamily="18" charset="0"/>
              </a:rPr>
              <a:t>nd</a:t>
            </a:r>
            <a:r>
              <a:rPr lang="it-IT" altLang="it-IT" sz="1800">
                <a:solidFill>
                  <a:srgbClr val="FF5050"/>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EASTER, OF DIVINE MERCY</a:t>
            </a:r>
          </a:p>
          <a:p>
            <a:pPr algn="ctr"/>
            <a:r>
              <a:rPr lang="it-IT" altLang="it-IT" sz="1200">
                <a:solidFill>
                  <a:srgbClr val="6633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95A9E6D5-5159-958B-6E28-0E40AC7682DB}"/>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6331477-0E90-66AA-7C6D-697F7FCF6DAB}"/>
              </a:ext>
            </a:extLst>
          </p:cNvPr>
          <p:cNvSpPr>
            <a:spLocks noChangeArrowheads="1"/>
          </p:cNvSpPr>
          <p:nvPr/>
        </p:nvSpPr>
        <p:spPr bwMode="auto">
          <a:xfrm>
            <a:off x="1219200" y="3524866"/>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Quell'invito a superare le barriere                            </a:t>
            </a:r>
            <a:r>
              <a:rPr lang="en-US" sz="1000" dirty="0">
                <a:solidFill>
                  <a:srgbClr val="222222"/>
                </a:solidFill>
                <a:effectLst/>
                <a:latin typeface="Helvetica" panose="020B0604020202020204" pitchFamily="34" charset="0"/>
                <a:ea typeface="Times New Roman" panose="02020603050405020304" pitchFamily="18" charset="0"/>
              </a:rPr>
              <a:t>That invitation to overcome barriers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916C7077-F3DD-C303-242B-87E6118DC4BF}"/>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37121079-79A1-BC30-99EB-0655649CA69B}"/>
              </a:ext>
            </a:extLst>
          </p:cNvPr>
          <p:cNvSpPr>
            <a:spLocks noChangeArrowheads="1"/>
          </p:cNvSpPr>
          <p:nvPr/>
        </p:nvSpPr>
        <p:spPr bwMode="auto">
          <a:xfrm>
            <a:off x="6057900" y="6494167"/>
            <a:ext cx="3429000" cy="228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April 2025</a:t>
            </a:r>
          </a:p>
        </p:txBody>
      </p:sp>
      <p:pic>
        <p:nvPicPr>
          <p:cNvPr id="4105" name="Picture 101" descr="C:\ARCHIVIO GENERALE\PRESENTAZIONI\in COSTRUZIONE\S.Scritture del 24.08\candelabro copia.gif">
            <a:extLst>
              <a:ext uri="{FF2B5EF4-FFF2-40B4-BE49-F238E27FC236}">
                <a16:creationId xmlns:a16="http://schemas.microsoft.com/office/drawing/2014/main" id="{0F498884-A14F-4F00-2004-E19FAFF7D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57" name="Picture 161">
            <a:extLst>
              <a:ext uri="{FF2B5EF4-FFF2-40B4-BE49-F238E27FC236}">
                <a16:creationId xmlns:a16="http://schemas.microsoft.com/office/drawing/2014/main" id="{3B1EB04E-C7F9-9E2A-CF79-1818AEEEDE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447800"/>
            <a:ext cx="2854325" cy="4495800"/>
          </a:xfrm>
          <a:prstGeom prst="rect">
            <a:avLst/>
          </a:prstGeom>
          <a:noFill/>
          <a:extLst>
            <a:ext uri="{909E8E84-426E-40DD-AFC4-6F175D3DCCD1}">
              <a14:hiddenFill xmlns:a14="http://schemas.microsoft.com/office/drawing/2010/main">
                <a:solidFill>
                  <a:srgbClr val="FFFFFF"/>
                </a:solidFill>
              </a14:hiddenFill>
            </a:ext>
          </a:extLst>
        </p:spPr>
      </p:pic>
      <p:sp>
        <p:nvSpPr>
          <p:cNvPr id="4260" name="Rectangle 164">
            <a:extLst>
              <a:ext uri="{FF2B5EF4-FFF2-40B4-BE49-F238E27FC236}">
                <a16:creationId xmlns:a16="http://schemas.microsoft.com/office/drawing/2014/main" id="{BA5AE15F-9E44-7106-AB65-C897ED93D140}"/>
              </a:ext>
            </a:extLst>
          </p:cNvPr>
          <p:cNvSpPr>
            <a:spLocks noChangeArrowheads="1"/>
          </p:cNvSpPr>
          <p:nvPr/>
        </p:nvSpPr>
        <p:spPr bwMode="auto">
          <a:xfrm>
            <a:off x="1783557" y="3848380"/>
            <a:ext cx="2133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61" name="829-Con voce di giubilo.mid">
            <a:hlinkClick r:id="" action="ppaction://media"/>
            <a:extLst>
              <a:ext uri="{FF2B5EF4-FFF2-40B4-BE49-F238E27FC236}">
                <a16:creationId xmlns:a16="http://schemas.microsoft.com/office/drawing/2014/main" id="{B1651406-7912-EFDD-6146-3FC99DFB8959}"/>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6200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4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2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53C6608B-57DB-7F18-C7DE-E449196BBBF9}"/>
              </a:ext>
            </a:extLst>
          </p:cNvPr>
          <p:cNvSpPr>
            <a:spLocks noChangeArrowheads="1"/>
          </p:cNvSpPr>
          <p:nvPr/>
        </p:nvSpPr>
        <p:spPr bwMode="auto">
          <a:xfrm>
            <a:off x="152400" y="685800"/>
            <a:ext cx="8763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 disse loro: «Pace a voi!». Detto questo, mostrò loro le mani e il fianco. E i discepoli gioirono al vedere il Signore. Gesù disse loro di nuovo: «Pace a voi! Come il Padre ha mandato me, anche io mando voi».</a:t>
            </a:r>
            <a:r>
              <a:rPr lang="it-IT" altLang="it-IT" sz="1800" i="1">
                <a:solidFill>
                  <a:schemeClr val="bg1"/>
                </a:solidFill>
                <a:latin typeface="Verdana" panose="020B0604030504040204" pitchFamily="34" charset="0"/>
                <a:cs typeface="Times New Roman" panose="02020603050405020304" pitchFamily="18" charset="0"/>
              </a:rPr>
              <a:t>                        (Gv 20, 20-21)</a:t>
            </a:r>
          </a:p>
        </p:txBody>
      </p:sp>
      <p:sp>
        <p:nvSpPr>
          <p:cNvPr id="162930" name="Rectangle 114">
            <a:extLst>
              <a:ext uri="{FF2B5EF4-FFF2-40B4-BE49-F238E27FC236}">
                <a16:creationId xmlns:a16="http://schemas.microsoft.com/office/drawing/2014/main" id="{A7DC43AE-B1AA-5F75-28AF-36CE10829B79}"/>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He said to them, "Peace be with you"; then he showed them his hands and his side. The disciples kept looking at the Lord and were full of joy. Again Jesus said to them, "Peace be with you. As the Father has sent me, so I send you."</a:t>
            </a:r>
            <a:r>
              <a:rPr lang="en-GB" altLang="it-IT" sz="1800" i="1">
                <a:solidFill>
                  <a:schemeClr val="bg1"/>
                </a:solidFill>
                <a:latin typeface="Verdana" panose="020B0604030504040204" pitchFamily="34" charset="0"/>
                <a:cs typeface="Times New Roman" panose="02020603050405020304" pitchFamily="18" charset="0"/>
              </a:rPr>
              <a:t> (In 20: 20-21)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88BB772D-7ABF-8FE2-1CD0-F243D69AD849}"/>
              </a:ext>
            </a:extLst>
          </p:cNvPr>
          <p:cNvSpPr>
            <a:spLocks noChangeArrowheads="1"/>
          </p:cNvSpPr>
          <p:nvPr/>
        </p:nvSpPr>
        <p:spPr bwMode="auto">
          <a:xfrm>
            <a:off x="0" y="609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Detto questo, soffiò e disse loro: «Ricevete lo Spirito Santo. A coloro a cui perdonerete i peccati, saranno perdonati; a coloro a cui non perdonerete, non saranno perdonati». Tommaso, uno dei Dodici, chiamato Dìdimo, non era con loro quando venne Gesù.</a:t>
            </a:r>
            <a:r>
              <a:rPr lang="it-IT" altLang="it-IT" sz="1800" i="1">
                <a:solidFill>
                  <a:schemeClr val="bg1"/>
                </a:solidFill>
                <a:latin typeface="Verdana" panose="020B0604030504040204" pitchFamily="34" charset="0"/>
                <a:cs typeface="Times New Roman" panose="02020603050405020304" pitchFamily="18" charset="0"/>
              </a:rPr>
              <a:t> (Gv 20, 22-24)</a:t>
            </a:r>
          </a:p>
        </p:txBody>
      </p:sp>
      <p:sp>
        <p:nvSpPr>
          <p:cNvPr id="21507" name="Rectangle 36">
            <a:extLst>
              <a:ext uri="{FF2B5EF4-FFF2-40B4-BE49-F238E27FC236}">
                <a16:creationId xmlns:a16="http://schemas.microsoft.com/office/drawing/2014/main" id="{E6CD852B-B6B0-A7CB-BE09-3A2820E1F615}"/>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After saying this he breathed on them and said to them, "Receive the Holy Spirit; for those whose sins you forgive, they are forgiven; for those whose sins you retain, they are retained." Thomas, the Twin, one of the Twelve,</a:t>
            </a:r>
            <a:r>
              <a:rPr lang="en-GB" altLang="it-IT" sz="1800" i="1">
                <a:solidFill>
                  <a:schemeClr val="bg1"/>
                </a:solidFill>
                <a:latin typeface="Verdana" panose="020B0604030504040204" pitchFamily="34" charset="0"/>
                <a:cs typeface="Times New Roman" panose="02020603050405020304" pitchFamily="18" charset="0"/>
              </a:rPr>
              <a:t>   (In 20: 22-24)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8125700F-D602-EED8-5C9A-7798B6A5A648}"/>
              </a:ext>
            </a:extLst>
          </p:cNvPr>
          <p:cNvSpPr>
            <a:spLocks noGrp="1" noChangeArrowheads="1"/>
          </p:cNvSpPr>
          <p:nvPr>
            <p:ph type="title"/>
          </p:nvPr>
        </p:nvSpPr>
        <p:spPr>
          <a:xfrm>
            <a:off x="0" y="609600"/>
            <a:ext cx="9144000" cy="1143000"/>
          </a:xfrm>
        </p:spPr>
        <p:txBody>
          <a:bodyPr/>
          <a:lstStyle/>
          <a:p>
            <a:r>
              <a:rPr lang="it-IT" altLang="it-IT" sz="1800" dirty="0">
                <a:solidFill>
                  <a:schemeClr val="bg1"/>
                </a:solidFill>
                <a:latin typeface="Verdana" panose="020B0604030504040204" pitchFamily="34" charset="0"/>
                <a:cs typeface="Times New Roman" panose="02020603050405020304" pitchFamily="18" charset="0"/>
              </a:rPr>
              <a:t>Gli dicevano gli altri discepoli: </a:t>
            </a:r>
            <a:r>
              <a:rPr lang="it-IT" altLang="it-IT" sz="1800" dirty="0">
                <a:solidFill>
                  <a:schemeClr val="bg1"/>
                </a:solidFill>
                <a:cs typeface="Times New Roman" panose="02020603050405020304" pitchFamily="18" charset="0"/>
              </a:rPr>
              <a:t>«</a:t>
            </a:r>
            <a:r>
              <a:rPr lang="it-IT" altLang="it-IT" sz="1800" dirty="0">
                <a:solidFill>
                  <a:schemeClr val="bg1"/>
                </a:solidFill>
                <a:latin typeface="Verdana" panose="020B0604030504040204" pitchFamily="34" charset="0"/>
                <a:cs typeface="Times New Roman" panose="02020603050405020304" pitchFamily="18" charset="0"/>
              </a:rPr>
              <a:t>Abbiamo visto il Signore!</a:t>
            </a:r>
            <a:r>
              <a:rPr lang="it-IT" altLang="it-IT" sz="1800" dirty="0">
                <a:solidFill>
                  <a:schemeClr val="bg1"/>
                </a:solidFill>
                <a:cs typeface="Times New Roman" panose="02020603050405020304" pitchFamily="18" charset="0"/>
              </a:rPr>
              <a:t>»</a:t>
            </a:r>
            <a:r>
              <a:rPr lang="it-IT" altLang="it-IT" sz="1800" dirty="0">
                <a:solidFill>
                  <a:schemeClr val="bg1"/>
                </a:solidFill>
                <a:latin typeface="Verdana" panose="020B0604030504040204" pitchFamily="34" charset="0"/>
                <a:cs typeface="Times New Roman" panose="02020603050405020304" pitchFamily="18" charset="0"/>
              </a:rPr>
              <a:t>. Ma egli disse loro: </a:t>
            </a:r>
            <a:r>
              <a:rPr lang="it-IT" altLang="it-IT" sz="1800" dirty="0">
                <a:solidFill>
                  <a:schemeClr val="bg1"/>
                </a:solidFill>
                <a:cs typeface="Times New Roman" panose="02020603050405020304" pitchFamily="18" charset="0"/>
              </a:rPr>
              <a:t>«</a:t>
            </a:r>
            <a:r>
              <a:rPr lang="it-IT" altLang="it-IT" sz="1800" dirty="0">
                <a:solidFill>
                  <a:schemeClr val="bg1"/>
                </a:solidFill>
                <a:latin typeface="Verdana" panose="020B0604030504040204" pitchFamily="34" charset="0"/>
                <a:cs typeface="Times New Roman" panose="02020603050405020304" pitchFamily="18" charset="0"/>
              </a:rPr>
              <a:t>Se non vedo nelle sue mani il segno dei chiodi e non metto il mio dito nel segno dei chiodi e non metto la mia mano nel suo fianco, io non credo</a:t>
            </a:r>
            <a:r>
              <a:rPr lang="it-IT" altLang="it-IT" sz="1800" dirty="0">
                <a:solidFill>
                  <a:schemeClr val="bg1"/>
                </a:solidFill>
                <a:cs typeface="Times New Roman" panose="02020603050405020304" pitchFamily="18" charset="0"/>
              </a:rPr>
              <a:t>»</a:t>
            </a:r>
            <a:r>
              <a:rPr lang="it-IT" altLang="it-IT" sz="1800" dirty="0">
                <a:solidFill>
                  <a:schemeClr val="bg1"/>
                </a:solidFill>
                <a:latin typeface="Verdana" panose="020B0604030504040204" pitchFamily="34" charset="0"/>
                <a:cs typeface="Times New Roman" panose="02020603050405020304" pitchFamily="18" charset="0"/>
              </a:rPr>
              <a:t>.</a:t>
            </a:r>
            <a:r>
              <a:rPr lang="it-IT" altLang="it-IT" sz="1800" i="1" dirty="0">
                <a:solidFill>
                  <a:schemeClr val="bg1"/>
                </a:solidFill>
                <a:latin typeface="Verdana" panose="020B0604030504040204" pitchFamily="34" charset="0"/>
                <a:cs typeface="Times New Roman" panose="02020603050405020304" pitchFamily="18" charset="0"/>
              </a:rPr>
              <a:t>    (Gv 20, 25)</a:t>
            </a:r>
          </a:p>
        </p:txBody>
      </p:sp>
      <p:sp>
        <p:nvSpPr>
          <p:cNvPr id="169988" name="Rectangle 1028">
            <a:extLst>
              <a:ext uri="{FF2B5EF4-FFF2-40B4-BE49-F238E27FC236}">
                <a16:creationId xmlns:a16="http://schemas.microsoft.com/office/drawing/2014/main" id="{82422814-0AE4-0E74-16A9-83AFE0339C92}"/>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was not with them when Jesus came. The other disciples told him, "We have seen the Lord." But he replied, "Until I have seen in his hands the print of the nails, and put my finger in the mark of the nails and my hand in his side, I will not believe."</a:t>
            </a:r>
            <a:r>
              <a:rPr lang="en-GB" altLang="it-IT" sz="1800" i="1">
                <a:solidFill>
                  <a:schemeClr val="bg1"/>
                </a:solidFill>
                <a:latin typeface="Verdana" panose="020B0604030504040204" pitchFamily="34" charset="0"/>
                <a:cs typeface="Times New Roman" panose="02020603050405020304" pitchFamily="18" charset="0"/>
              </a:rPr>
              <a:t> (In 20: 25)</a:t>
            </a:r>
            <a:r>
              <a:rPr lang="it-IT" altLang="it-IT" sz="1800" i="1">
                <a:solidFill>
                  <a:schemeClr val="bg1"/>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4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D2CEE1EF-EDAF-0A7F-1A4E-EFC2878D6B1C}"/>
              </a:ext>
            </a:extLst>
          </p:cNvPr>
          <p:cNvSpPr>
            <a:spLocks noGrp="1" noChangeArrowheads="1"/>
          </p:cNvSpPr>
          <p:nvPr>
            <p:ph type="title"/>
          </p:nvPr>
        </p:nvSpPr>
        <p:spPr>
          <a:xfrm>
            <a:off x="0" y="914400"/>
            <a:ext cx="9144000" cy="457200"/>
          </a:xfrm>
        </p:spPr>
        <p:txBody>
          <a:bodyPr/>
          <a:lstStyle/>
          <a:p>
            <a:r>
              <a:rPr lang="it-IT" altLang="it-IT" sz="1800">
                <a:solidFill>
                  <a:schemeClr val="bg1"/>
                </a:solidFill>
                <a:latin typeface="Verdana" panose="020B0604030504040204" pitchFamily="34" charset="0"/>
                <a:cs typeface="Times New Roman" panose="02020603050405020304" pitchFamily="18" charset="0"/>
              </a:rPr>
              <a:t>Otto giorni dopo i discepoli erano di nuovo in casa e c’era con loro anche Tommaso. Venne Gesù, a porte chiuse, stette in mezzo e disse: «Pace a voi!». Poi disse a Tommaso: «Metti qui il tuo dito e guarda le mie mani;    </a:t>
            </a:r>
            <a:r>
              <a:rPr lang="it-IT" altLang="it-IT" sz="1800" i="1">
                <a:solidFill>
                  <a:schemeClr val="bg1"/>
                </a:solidFill>
                <a:latin typeface="Verdana" panose="020B0604030504040204" pitchFamily="34" charset="0"/>
                <a:cs typeface="Times New Roman" panose="02020603050405020304" pitchFamily="18" charset="0"/>
              </a:rPr>
              <a:t>(Gv 20, 26-27a)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EA66E651-F46A-51A2-6CB5-A71361F02DF5}"/>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Eight days later, the disciples were inside again and Thomas was with them. Despite the locked doors Jesus came and stood in their midst and said, "Peace be with you."  Then he said to Thomas, "Put your finger here and see my hands;</a:t>
            </a:r>
            <a:r>
              <a:rPr lang="en-GB" altLang="it-IT" sz="1800" i="1">
                <a:solidFill>
                  <a:schemeClr val="bg1"/>
                </a:solidFill>
                <a:latin typeface="Verdana" panose="020B0604030504040204" pitchFamily="34" charset="0"/>
                <a:cs typeface="Times New Roman" panose="02020603050405020304" pitchFamily="18" charset="0"/>
              </a:rPr>
              <a:t> (In 20: 26-27a)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1495" name="Rectangle 7">
            <a:extLst>
              <a:ext uri="{FF2B5EF4-FFF2-40B4-BE49-F238E27FC236}">
                <a16:creationId xmlns:a16="http://schemas.microsoft.com/office/drawing/2014/main" id="{F8D9AF71-EF45-0CA8-755B-B467DF14F91D}"/>
              </a:ext>
            </a:extLst>
          </p:cNvPr>
          <p:cNvSpPr>
            <a:spLocks noChangeArrowheads="1"/>
          </p:cNvSpPr>
          <p:nvPr/>
        </p:nvSpPr>
        <p:spPr bwMode="auto">
          <a:xfrm>
            <a:off x="-15240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800">
                <a:solidFill>
                  <a:schemeClr val="bg1"/>
                </a:solidFill>
                <a:latin typeface="Verdana" panose="020B0604030504040204" pitchFamily="34" charset="0"/>
                <a:cs typeface="Times New Roman" panose="02020603050405020304" pitchFamily="18" charset="0"/>
              </a:rPr>
              <a:t>tendi la tua mano e mettila nel mio fianco; e non essere incredulo, ma credente!</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Gli rispose Tommaso: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Mio Signore e mio Dio!</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Ges</a:t>
            </a:r>
            <a:r>
              <a:rPr lang="it-IT" altLang="it-IT" sz="1800">
                <a:solidFill>
                  <a:schemeClr val="bg1"/>
                </a:solidFill>
                <a:latin typeface="Times New Roman" panose="02020603050405020304" pitchFamily="18" charset="0"/>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gli disse: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Perch</a:t>
            </a:r>
            <a:r>
              <a:rPr lang="it-IT" altLang="it-IT" sz="1800">
                <a:solidFill>
                  <a:schemeClr val="bg1"/>
                </a:solidFill>
                <a:latin typeface="Times New Roman" panose="02020603050405020304" pitchFamily="18" charset="0"/>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mi hai veduto, tu hai creduto; beati quelli che non hanno visto e hanno creduto!</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(Gv 20, 27b-29)</a:t>
            </a:r>
          </a:p>
        </p:txBody>
      </p:sp>
      <p:sp>
        <p:nvSpPr>
          <p:cNvPr id="191503" name="Rectangle 15">
            <a:extLst>
              <a:ext uri="{FF2B5EF4-FFF2-40B4-BE49-F238E27FC236}">
                <a16:creationId xmlns:a16="http://schemas.microsoft.com/office/drawing/2014/main" id="{7611B810-B1EC-77CC-9D89-5271BBE6AA17}"/>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it-IT" sz="1800">
                <a:solidFill>
                  <a:schemeClr val="bg1"/>
                </a:solidFill>
                <a:latin typeface="Verdana" panose="020B0604030504040204" pitchFamily="34" charset="0"/>
                <a:cs typeface="Times New Roman" panose="02020603050405020304" pitchFamily="18" charset="0"/>
              </a:rPr>
              <a:t>stretch out your hand and put it into my side. Resist no longer and be a believer."  Thomas then said, "You are my Lord and my God." Jesus replied, "You believe because you see me, don't you? Happy are those who have not seen and believe." </a:t>
            </a:r>
            <a:r>
              <a:rPr lang="en-GB" altLang="it-IT" sz="1800" i="1">
                <a:solidFill>
                  <a:schemeClr val="bg1"/>
                </a:solidFill>
                <a:latin typeface="Verdana" panose="020B0604030504040204" pitchFamily="34" charset="0"/>
                <a:cs typeface="Times New Roman" panose="02020603050405020304" pitchFamily="18" charset="0"/>
              </a:rPr>
              <a:t>(In 20:27b-29)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5586" name="Rectangle 2">
            <a:extLst>
              <a:ext uri="{FF2B5EF4-FFF2-40B4-BE49-F238E27FC236}">
                <a16:creationId xmlns:a16="http://schemas.microsoft.com/office/drawing/2014/main" id="{9EBB417A-E49F-5571-7362-730B9D45B644}"/>
              </a:ext>
            </a:extLst>
          </p:cNvPr>
          <p:cNvSpPr>
            <a:spLocks noGrp="1" noChangeArrowheads="1"/>
          </p:cNvSpPr>
          <p:nvPr>
            <p:ph type="title"/>
          </p:nvPr>
        </p:nvSpPr>
        <p:spPr>
          <a:xfrm>
            <a:off x="152400" y="609600"/>
            <a:ext cx="88392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Gesù, in presenza dei suoi discepoli, fece molti altri segni che non sono stati scritti in questo libro. Ma questi sono stati scritti perché crediate che Gesù è il Cristo, il Figlio di Dio, e perché, credendo, abbiate la vita nel suo nome. </a:t>
            </a:r>
            <a:r>
              <a:rPr lang="it-IT" altLang="it-IT" sz="1800" i="1">
                <a:solidFill>
                  <a:schemeClr val="bg1"/>
                </a:solidFill>
                <a:latin typeface="Verdana" panose="020B0604030504040204" pitchFamily="34" charset="0"/>
                <a:cs typeface="Times New Roman" panose="02020603050405020304" pitchFamily="18" charset="0"/>
              </a:rPr>
              <a:t>(Gv 20, 30-31)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5588" name="Rectangle 4">
            <a:extLst>
              <a:ext uri="{FF2B5EF4-FFF2-40B4-BE49-F238E27FC236}">
                <a16:creationId xmlns:a16="http://schemas.microsoft.com/office/drawing/2014/main" id="{040C30CF-003B-8454-AB22-B3F2FD0B0B95}"/>
              </a:ext>
            </a:extLst>
          </p:cNvPr>
          <p:cNvSpPr>
            <a:spLocks noChangeArrowheads="1"/>
          </p:cNvSpPr>
          <p:nvPr/>
        </p:nvSpPr>
        <p:spPr bwMode="auto">
          <a:xfrm>
            <a:off x="152400" y="5410200"/>
            <a:ext cx="8763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There were many other signs that Jesus gave in the presence of his disciples, but they are not recorded in this book. These are recorded so that you may believe that Jesus is the Christ, the Son of God; believe and you will have life through his Name.</a:t>
            </a:r>
            <a:r>
              <a:rPr lang="en-GB" altLang="it-IT" sz="1800" i="1">
                <a:solidFill>
                  <a:schemeClr val="bg1"/>
                </a:solidFill>
                <a:latin typeface="Verdana" panose="020B0604030504040204" pitchFamily="34" charset="0"/>
                <a:cs typeface="Times New Roman" panose="02020603050405020304" pitchFamily="18" charset="0"/>
              </a:rPr>
              <a:t> (In 20: 30-31)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3F3C7CB1-25A9-4E10-C546-65C57461B123}"/>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180694B3-652F-E7C0-5EE7-89681C5AD010}"/>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A8F7F5F-D8E5-853D-179B-EE6714FB6996}"/>
              </a:ext>
            </a:extLst>
          </p:cNvPr>
          <p:cNvSpPr>
            <a:spLocks noChangeArrowheads="1"/>
          </p:cNvSpPr>
          <p:nvPr/>
        </p:nvSpPr>
        <p:spPr bwMode="auto">
          <a:xfrm>
            <a:off x="0" y="1196752"/>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 discepoli erano chiusi in casa per paura. Casa di 	              buio e di paura, mentre fuori è primavera: e venne Gesù a 	              porte chiuse. In mezzo ai suoi, come apertura, schema di aperture continue, passatore di chiusure e di frontiere, pellegrino dell'eternità. Come amo le porte aperte di Dio, brecce nei muri, buchi nella rete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 Fiorillo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profezia di un mondo in rivolta per fame di umanità. </a:t>
            </a:r>
          </a:p>
          <a:p>
            <a:pPr>
              <a:spcBef>
                <a:spcPts val="0"/>
              </a:spcBef>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Venne Gesù e stette in mezzo a loro. Nel centro della loro paura, in mezzo a loro, non sopra di loro, non in alto, non davanti, ma al centro, perché tutti sono importanti allo stesso modo. Lui sta al centro della comunità, nell'incontro, nel legame: "lo Spirito del Signore non abita nell'io, non nel tu, egli abita tra l'io e il tu"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 Buber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In mezzo a loro, senza gesti clamorosi, solo esserci: presenza è l'altro nome dell'amore. Non accusa, non rimprovera, non abbandona, "sta in mezzo", forza di coesione degli atomi e del mondo. </a:t>
            </a:r>
          </a:p>
          <a:p>
            <a:pPr>
              <a:spcBef>
                <a:spcPts val="0"/>
              </a:spcBef>
              <a:spcAft>
                <a:spcPts val="0"/>
              </a:spcAft>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Pace a voi, annuncia, come una carezza sulle vostre paure, sui vostri sensi di colpa, sui sogni non raggiunti, sulla tristezza che scolora i giorni. </a:t>
            </a:r>
          </a:p>
          <a:p>
            <a:pPr>
              <a:spcBef>
                <a:spcPts val="0"/>
              </a:spcBef>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Gli avvenimenti di Pasqua, non sono semplici "apparizioni del Risorto", sono degli incontri, con tutto lo splendore, l'umiltà, la potenza generativa dell'incontro.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28FA92EC-A46F-12B9-E4E2-9CC6C2CA14D7}"/>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1E15892B-E406-D16F-9D86-FDA3A8BD3938}"/>
              </a:ext>
            </a:extLst>
          </p:cNvPr>
          <p:cNvSpPr>
            <a:spLocks noChangeArrowheads="1"/>
          </p:cNvSpPr>
          <p:nvPr/>
        </p:nvSpPr>
        <p:spPr bwMode="auto">
          <a:xfrm>
            <a:off x="2542086" y="400263"/>
            <a:ext cx="6096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Quell'invito del Risorto a superare le barriere </a:t>
            </a:r>
            <a:r>
              <a:rPr lang="it-IT" altLang="it-IT" sz="1800" i="1" dirty="0">
                <a:solidFill>
                  <a:srgbClr val="000000"/>
                </a:solidFill>
                <a:latin typeface="Verdana" panose="020B0604030504040204" pitchFamily="34" charset="0"/>
                <a:cs typeface="Arial" panose="020B0604020202020204" pitchFamily="34" charset="0"/>
              </a:rPr>
              <a:t> Gv 20, 19-31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5A2492D7-2B67-D3B7-65A2-29E1F47C00B2}"/>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0763E4DF-4B53-E793-8E01-58061EAC0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26289"/>
            <a:ext cx="1944216" cy="1944216"/>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CCAB3891-50CD-8E8B-208F-D603A3F907D5}"/>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Otto giorni dopo Gesù è ancora lì: li aveva inviati per le strade, e li ritrova ancora chiusi in quella stessa stanza. E invece di alzare la voce o di lanciare ultimatum, invece di ritirarsi per l'imperfezione di quelle vite, Gesù incontra, accompagna, con l'arte dell'accompagnamento, la fede nascente dei suoi. Guarda, tocca, metti il dito... </a:t>
            </a:r>
          </a:p>
          <a:p>
            <a:pPr>
              <a:spcBef>
                <a:spcPts val="0"/>
              </a:spcBef>
              <a:spcAft>
                <a:spcPts val="0"/>
              </a:spcAft>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Risurrezione non ha richiuso i fori dei chiodi, non ha rimarginato le labbra delle ferite. Perché la morte di croce non è un semplice incidente di percorso da dimenticare: quelle ferite sono la gloria di Dio, il punto più alto che il suo amore folle ha raggiunto, e per questo resteranno eternamente aperte.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Ai discepoli ha fatto vedere le sue ferite, tutta la sua umanità. E dentro c'era tutta la sua divinità. Metti qui la tua mano: qualche volta mi perdo a immaginare che forse un giorno anch'io sentirò le stesse parole, anch'io potrò mettere, tremando, facendomi condurre, cieco di lacrime, mettere la mia mano nel cuore di Dio. E sentirmi amato.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Beati quelli che non hanno visto e hanno creduto! L'ultima beatitudine è per noi, per chi fa fatica, per chi cerca a tentoni, per chi non vede e inciampa, per chi ricomincia.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Così termina il Vangelo, così inizia il nostro discepolato: con una beatitudine, con il profumo della gioia, col rischio della felicità, con una promessa di vita capace di attraversare tutto il dolore del mondo, e i deserti sanguinosi della storia.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CD16AB0D-FC3E-A48E-93E2-414BE05126F6}"/>
              </a:ext>
            </a:extLst>
          </p:cNvPr>
          <p:cNvSpPr>
            <a:spLocks noChangeArrowheads="1"/>
          </p:cNvSpPr>
          <p:nvPr/>
        </p:nvSpPr>
        <p:spPr bwMode="auto">
          <a:xfrm>
            <a:off x="2411760" y="403087"/>
            <a:ext cx="6172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Helvetica" panose="020B0604020202020204" pitchFamily="34" charset="0"/>
                <a:ea typeface="Times New Roman" panose="02020603050405020304" pitchFamily="18" charset="0"/>
              </a:rPr>
              <a:t>That invitation of the Risen One to overcome barriers </a:t>
            </a:r>
            <a:r>
              <a:rPr lang="it-IT" altLang="it-IT" sz="1800" i="1" dirty="0">
                <a:solidFill>
                  <a:srgbClr val="000000"/>
                </a:solidFill>
                <a:latin typeface="Verdana" panose="020B0604030504040204" pitchFamily="34" charset="0"/>
                <a:cs typeface="Arial" panose="020B0604020202020204" pitchFamily="34" charset="0"/>
              </a:rPr>
              <a:t> Jn 20: 19-31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D3E5F1D0-AB7B-7F2C-B648-41F485E9EFD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613BC64-982F-1988-04E7-E0842046E595}"/>
              </a:ext>
            </a:extLst>
          </p:cNvPr>
          <p:cNvSpPr>
            <a:spLocks noChangeArrowheads="1"/>
          </p:cNvSpPr>
          <p:nvPr/>
        </p:nvSpPr>
        <p:spPr bwMode="auto">
          <a:xfrm>
            <a:off x="0" y="1412776"/>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disciples were locked in the house out of fear.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house of darkness and fear, while outside it is spring: and 	              Jesus came in with the doors closed. In the midst of His people, as an opening, a pattern of continuous openings, a passerby of closures and borders, a pilgrim of eternity.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How I love the open doors of God, breaches in the walls, holes in the net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 Fiorillo),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 prophecy of a world in revolt because of hunger for humanity.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Jesus came and stood among them. In the center of their fear, in the midst of them, not above them, not above, not in front, but in the center, because everyone is equally important. He is at the center of the community, in the encounter, in the bond: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Spirit of the Lord does not dwell in the "I", not in the "you", He dwells between the I and the you</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 Buber).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 their midst, without sensational gestures, just being there: presence is the other name for love.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solidFill>
                  <a:srgbClr val="222222"/>
                </a:solidFill>
                <a:effectLst/>
                <a:latin typeface="Verdana" panose="020B0604030504040204" pitchFamily="34" charset="0"/>
                <a:ea typeface="Verdana" panose="020B0604030504040204" pitchFamily="34" charset="0"/>
              </a:rPr>
              <a:t>   He does not accuse, does not reproach, does not abandon, "He is in the middle", a cohesive force of the atoms and of the world. Peace be with you, He announces, like a caress on your fears, on your feelings of guilt, on the unfulfilled dreams, on the sadness that discolors the days. The events of Easter are not simple "apparitions of the Risen One", they are encounters,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1153EA8E-D9EE-96D5-7247-1E2F93121E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85949"/>
            <a:ext cx="1944216" cy="1944216"/>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A2BD2DC-45FE-0775-EB7C-BB188F5247D1}"/>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with all the splendor, the humility, the generative power of the encounter.</a:t>
            </a:r>
          </a:p>
          <a:p>
            <a:pPr>
              <a:spcBef>
                <a:spcPts val="0"/>
              </a:spcBef>
              <a:spcAft>
                <a:spcPts val="0"/>
              </a:spcAft>
              <a:buNone/>
            </a:pPr>
            <a:endParaRPr lang="en-US" sz="1800" dirty="0">
              <a:solidFill>
                <a:srgbClr val="222222"/>
              </a:solidFill>
              <a:latin typeface="Verdana" panose="020B0604030504040204" pitchFamily="34" charset="0"/>
              <a:ea typeface="Verdana" panose="020B0604030504040204" pitchFamily="34" charset="0"/>
            </a:endParaRPr>
          </a:p>
          <a:p>
            <a:pPr>
              <a:spcBef>
                <a:spcPts val="0"/>
              </a:spcBef>
              <a:spcAft>
                <a:spcPts val="0"/>
              </a:spcAft>
              <a:buNone/>
            </a:pPr>
            <a:r>
              <a:rPr lang="en-US" sz="1800" dirty="0">
                <a:solidFill>
                  <a:srgbClr val="222222"/>
                </a:solidFill>
                <a:effectLst/>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Eight days later Jesus is still there: He had sent them out into the streets, and he finds them still locked in that same room. And instead of raising His voice or issuing ultimatums, instead of withdrawing because of the imperfection of those lives, Jesus meets, accompanies, with the art of accompaniment, the nascent faith of His people. Look, touch, put your finger...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Resurrection did not close the holes of the nails, did not heal the lips of the wounds. Because death on the cross is not a simple accident along the way to be forgotten: those wounds are the glory of God, the highest point that His mad love has reached, and for this reason they will remain eternally open. He showed His disciples His wounds, all His humanity. And inside was all His divinity. Put your hand here: sometimes I get lost imagining that perhaps one day I too will hear the same words, I too will be able to put, trembling, letting myself be led, blind with tears, put my hand into the heart of God. And feel loved. </a:t>
            </a:r>
          </a:p>
          <a:p>
            <a:pPr>
              <a:spcBef>
                <a:spcPts val="0"/>
              </a:spcBef>
              <a:spcAft>
                <a:spcPts val="0"/>
              </a:spcAft>
            </a:pPr>
            <a:endPar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en-US" sz="1800" b="1"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b="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Blessed are those who have not seen and have believed!</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last beatitude is for us, for those who struggle, for those who grope, for those who do not see and stumble, for those who start again. </a:t>
            </a:r>
          </a:p>
          <a:p>
            <a:pPr>
              <a:spcBef>
                <a:spcPts val="0"/>
              </a:spcBef>
              <a:spcAft>
                <a:spcPts val="0"/>
              </a:spcAft>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Thus ends the Gospel, thus begins our discipleship: with a beatitude, with the scent of joy, with the risk of happiness, with a promise of life capable of crossing all the pain of the world, and the bloody deserts of history.</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9EB0FE42-6AC8-5D13-A8B9-C63CD5FE3720}"/>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AC5D4C91-015D-F667-A8E7-47BAB4ED5E38}"/>
              </a:ext>
            </a:extLst>
          </p:cNvPr>
          <p:cNvSpPr>
            <a:spLocks noChangeArrowheads="1"/>
          </p:cNvSpPr>
          <p:nvPr/>
        </p:nvSpPr>
        <p:spPr bwMode="auto">
          <a:xfrm>
            <a:off x="1371600" y="1600200"/>
            <a:ext cx="3200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Molti segni e prodigi avvenivano fra il popolo per opera degli apostoli. Tutti erano soliti stare insieme nel portico di Salomone;</a:t>
            </a:r>
            <a:r>
              <a:rPr lang="it-IT" altLang="it-IT" sz="1800" i="1">
                <a:solidFill>
                  <a:srgbClr val="000000"/>
                </a:solidFill>
                <a:latin typeface="Verdana" panose="020B0604030504040204" pitchFamily="34" charset="0"/>
                <a:cs typeface="Times New Roman" panose="02020603050405020304" pitchFamily="18" charset="0"/>
              </a:rPr>
              <a:t> (At 5, 12)</a:t>
            </a:r>
          </a:p>
        </p:txBody>
      </p:sp>
      <p:sp>
        <p:nvSpPr>
          <p:cNvPr id="5124" name="Rectangle 158">
            <a:extLst>
              <a:ext uri="{FF2B5EF4-FFF2-40B4-BE49-F238E27FC236}">
                <a16:creationId xmlns:a16="http://schemas.microsoft.com/office/drawing/2014/main" id="{85BD03B8-5588-4B24-9A20-75EB3E818DF2}"/>
              </a:ext>
            </a:extLst>
          </p:cNvPr>
          <p:cNvSpPr>
            <a:spLocks noChangeArrowheads="1"/>
          </p:cNvSpPr>
          <p:nvPr/>
        </p:nvSpPr>
        <p:spPr bwMode="auto">
          <a:xfrm>
            <a:off x="4572000" y="14478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Times New Roman" panose="02020603050405020304" pitchFamily="18" charset="0"/>
              </a:rPr>
              <a:t>Many miraculous signs and wonders were done among the people through the hands of the apostles. The believers, of one accord, used to meet in Solomon's Porch.</a:t>
            </a:r>
            <a:r>
              <a:rPr lang="en-GB" altLang="it-IT" sz="1800" i="1">
                <a:solidFill>
                  <a:srgbClr val="000000"/>
                </a:solidFill>
                <a:latin typeface="Verdana" panose="020B0604030504040204" pitchFamily="34" charset="0"/>
                <a:cs typeface="Times New Roman" panose="02020603050405020304" pitchFamily="18" charset="0"/>
              </a:rPr>
              <a:t> (Acts 5: 12)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4262773C-1025-3F2D-A035-9820FACF1C62}"/>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2796668C-8E32-7AB3-17A8-143C302264A4}"/>
              </a:ext>
            </a:extLst>
          </p:cNvPr>
          <p:cNvSpPr>
            <a:spLocks noChangeArrowheads="1"/>
          </p:cNvSpPr>
          <p:nvPr/>
        </p:nvSpPr>
        <p:spPr bwMode="auto">
          <a:xfrm>
            <a:off x="838200" y="0"/>
            <a:ext cx="7848600" cy="923925"/>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C85100"/>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C85100"/>
                </a:solidFill>
                <a:effectLst>
                  <a:outerShdw blurRad="38100" dist="38100" dir="2700000" algn="tl">
                    <a:srgbClr val="000000"/>
                  </a:outerShdw>
                </a:effectLst>
                <a:latin typeface="Verdana" panose="020B0604030504040204" pitchFamily="34" charset="0"/>
              </a:rPr>
              <a:t>Diffondi la Parola di Dio - Spread the Word of God</a:t>
            </a:r>
          </a:p>
          <a:p>
            <a:pPr algn="ctr" eaLnBrk="1" hangingPunct="1"/>
            <a:endParaRPr lang="it-IT" altLang="it-IT" sz="1400">
              <a:solidFill>
                <a:srgbClr val="0066FF"/>
              </a:solidFill>
              <a:latin typeface="Verdana" panose="020B0604030504040204" pitchFamily="34" charset="0"/>
            </a:endParaRPr>
          </a:p>
          <a:p>
            <a:pPr algn="ctr" eaLnBrk="1" hangingPunct="1"/>
            <a:r>
              <a:rPr lang="it-IT" altLang="it-IT" sz="1400">
                <a:solidFill>
                  <a:srgbClr val="0066FF"/>
                </a:solidFill>
                <a:latin typeface="Verdana" panose="020B0604030504040204" pitchFamily="34" charset="0"/>
              </a:rPr>
              <a:t>https://www.diffondilaparola.com</a:t>
            </a:r>
          </a:p>
        </p:txBody>
      </p:sp>
      <p:pic>
        <p:nvPicPr>
          <p:cNvPr id="5272" name="Picture 152">
            <a:extLst>
              <a:ext uri="{FF2B5EF4-FFF2-40B4-BE49-F238E27FC236}">
                <a16:creationId xmlns:a16="http://schemas.microsoft.com/office/drawing/2014/main" id="{E9BAE12C-8FE7-D0DF-69F7-195615D5BE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0913" y="3657600"/>
            <a:ext cx="3163887" cy="2522538"/>
          </a:xfrm>
          <a:prstGeom prst="rect">
            <a:avLst/>
          </a:prstGeom>
          <a:noFill/>
          <a:extLst>
            <a:ext uri="{909E8E84-426E-40DD-AFC4-6F175D3DCCD1}">
              <a14:hiddenFill xmlns:a14="http://schemas.microsoft.com/office/drawing/2010/main">
                <a:solidFill>
                  <a:srgbClr val="FFFFFF"/>
                </a:solidFill>
              </a14:hiddenFill>
            </a:ext>
          </a:extLst>
        </p:spPr>
      </p:pic>
      <p:pic>
        <p:nvPicPr>
          <p:cNvPr id="5273" name="Picture 153">
            <a:extLst>
              <a:ext uri="{FF2B5EF4-FFF2-40B4-BE49-F238E27FC236}">
                <a16:creationId xmlns:a16="http://schemas.microsoft.com/office/drawing/2014/main" id="{F7C0606B-AC74-F1AF-8AED-80956DBE5A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657600"/>
            <a:ext cx="32004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3F1D9FF-BD78-93CF-78B1-C1F86DE4DFA8}"/>
              </a:ext>
            </a:extLst>
          </p:cNvPr>
          <p:cNvSpPr>
            <a:spLocks noGrp="1" noChangeArrowheads="1"/>
          </p:cNvSpPr>
          <p:nvPr>
            <p:ph type="title"/>
          </p:nvPr>
        </p:nvSpPr>
        <p:spPr>
          <a:xfrm>
            <a:off x="0" y="685800"/>
            <a:ext cx="9144000" cy="11430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FDDC556C-7DBC-9BC4-28C0-65538F4E61CA}"/>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None of the others dared to join them, but the people held them in high esteem. So an ever increasing number of men and women, believed in the Lord. The people carried the sick into the streets and laid them on cots and on mats,</a:t>
            </a:r>
            <a:r>
              <a:rPr lang="en-GB" altLang="it-IT" sz="1800" i="1">
                <a:solidFill>
                  <a:schemeClr val="bg1"/>
                </a:solidFill>
                <a:latin typeface="Verdana" panose="020B0604030504040204" pitchFamily="34" charset="0"/>
                <a:cs typeface="Times New Roman" panose="02020603050405020304" pitchFamily="18" charset="0"/>
              </a:rPr>
              <a:t> (Actc 5: 13-15a)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8F3B5B69-A4A7-2745-B872-B2026A2671BD}"/>
              </a:ext>
            </a:extLst>
          </p:cNvPr>
          <p:cNvSpPr>
            <a:spLocks noChangeArrowheads="1"/>
          </p:cNvSpPr>
          <p:nvPr/>
        </p:nvSpPr>
        <p:spPr bwMode="auto">
          <a:xfrm>
            <a:off x="0" y="685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nessuno degli altri osava associarsi a loro, ma il popolo li esaltava. Sempre più, però, venivano aggiunti credenti al Signore, una moltitudine di uomini e di donne, tanto che portavano gli ammalati persino nelle piazze, ponendoli su                 lettucci e barelle,</a:t>
            </a:r>
            <a:r>
              <a:rPr lang="it-IT" altLang="it-IT" sz="1800" i="1">
                <a:solidFill>
                  <a:schemeClr val="bg1"/>
                </a:solidFill>
                <a:latin typeface="Verdana" panose="020B0604030504040204" pitchFamily="34" charset="0"/>
                <a:cs typeface="Times New Roman" panose="02020603050405020304" pitchFamily="18" charset="0"/>
              </a:rPr>
              <a:t> (At 5, 13-15a)</a:t>
            </a:r>
          </a:p>
        </p:txBody>
      </p:sp>
      <p:pic>
        <p:nvPicPr>
          <p:cNvPr id="7218" name="Picture 50">
            <a:extLst>
              <a:ext uri="{FF2B5EF4-FFF2-40B4-BE49-F238E27FC236}">
                <a16:creationId xmlns:a16="http://schemas.microsoft.com/office/drawing/2014/main" id="{65F0510D-97CE-C567-9788-9C92309424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267200"/>
            <a:ext cx="2057400" cy="936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B62F1B26-CB1F-E29D-1BD5-BBD8FAC5AB5D}"/>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quando Pietro passava, almeno la sua ombra coprisse qualcuno di loro. Anche la folla delle città vicine a Gerusalemme accorreva, portando malati e persone tormentate da spiriti impuri, e tutti venivano guariti.       </a:t>
            </a:r>
            <a:r>
              <a:rPr lang="it-IT" altLang="it-IT" sz="1800" i="1">
                <a:solidFill>
                  <a:schemeClr val="bg1"/>
                </a:solidFill>
                <a:latin typeface="Verdana" panose="020B0604030504040204" pitchFamily="34" charset="0"/>
                <a:cs typeface="Times New Roman" panose="02020603050405020304" pitchFamily="18" charset="0"/>
              </a:rPr>
              <a:t>(At 5, 15b-16)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1FAE9097-1BBF-C1E2-37F3-4C6F13B950E2}"/>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that when Peter passed by, at least his shadow might fall on some of them. The people gathered from the towns around Jerusalem, bringing their sick and those who were troubled by unclean spirits, and all of them were healed.</a:t>
            </a:r>
            <a:r>
              <a:rPr lang="en-GB" altLang="it-IT" sz="1800" i="1">
                <a:solidFill>
                  <a:schemeClr val="bg1"/>
                </a:solidFill>
                <a:latin typeface="Verdana" panose="020B0604030504040204" pitchFamily="34" charset="0"/>
                <a:cs typeface="Times New Roman" panose="02020603050405020304" pitchFamily="18" charset="0"/>
              </a:rPr>
              <a:t> (At 5, 15b-16)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987DEF-A3CC-DD6A-4938-00699049AB60}"/>
              </a:ext>
            </a:extLst>
          </p:cNvPr>
          <p:cNvSpPr>
            <a:spLocks noGrp="1" noChangeArrowheads="1"/>
          </p:cNvSpPr>
          <p:nvPr>
            <p:ph type="title"/>
          </p:nvPr>
        </p:nvSpPr>
        <p:spPr>
          <a:xfrm>
            <a:off x="4572000" y="9906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REVELATION </a:t>
            </a:r>
          </a:p>
        </p:txBody>
      </p:sp>
      <p:sp>
        <p:nvSpPr>
          <p:cNvPr id="202765" name="Rectangle 13">
            <a:extLst>
              <a:ext uri="{FF2B5EF4-FFF2-40B4-BE49-F238E27FC236}">
                <a16:creationId xmlns:a16="http://schemas.microsoft.com/office/drawing/2014/main" id="{87FB1078-3F1D-0C74-5382-CDFBEEB27D3A}"/>
              </a:ext>
            </a:extLst>
          </p:cNvPr>
          <p:cNvSpPr>
            <a:spLocks noChangeArrowheads="1"/>
          </p:cNvSpPr>
          <p:nvPr/>
        </p:nvSpPr>
        <p:spPr bwMode="auto">
          <a:xfrm>
            <a:off x="762000" y="0"/>
            <a:ext cx="8001000" cy="984250"/>
          </a:xfrm>
          <a:prstGeom prst="rect">
            <a:avLst/>
          </a:prstGeom>
          <a:solidFill>
            <a:srgbClr val="FFFFFF"/>
          </a:solidFill>
          <a:ln w="9525">
            <a:solidFill>
              <a:srgbClr val="FFFFF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b="1">
                <a:solidFill>
                  <a:srgbClr val="663300"/>
                </a:solidFill>
                <a:effectLst>
                  <a:outerShdw blurRad="38100" dist="38100" dir="2700000" algn="tl">
                    <a:srgbClr val="C0C0C0"/>
                  </a:outerShdw>
                </a:effectLst>
                <a:latin typeface="Verdana" panose="020B0604030504040204" pitchFamily="34" charset="0"/>
              </a:rPr>
              <a:t> </a:t>
            </a:r>
            <a:r>
              <a:rPr lang="it-IT" altLang="it-IT" sz="1400">
                <a:solidFill>
                  <a:srgbClr val="CC0066"/>
                </a:solidFill>
                <a:effectLst>
                  <a:outerShdw blurRad="38100" dist="38100" dir="2700000" algn="tl">
                    <a:srgbClr val="C0C0C0"/>
                  </a:outerShdw>
                </a:effectLst>
                <a:latin typeface="Verdana" panose="020B0604030504040204" pitchFamily="34" charset="0"/>
              </a:rPr>
              <a:t>LA PAROLA DI DIO                                                                    </a:t>
            </a:r>
            <a:r>
              <a:rPr lang="en-GB" altLang="it-IT" sz="1400">
                <a:solidFill>
                  <a:srgbClr val="CC0066"/>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400">
              <a:solidFill>
                <a:srgbClr val="CC0066"/>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400">
                <a:solidFill>
                  <a:srgbClr val="CC0066"/>
                </a:solidFill>
                <a:effectLst>
                  <a:outerShdw blurRad="38100" dist="38100" dir="2700000" algn="tl">
                    <a:srgbClr val="C0C0C0"/>
                  </a:outerShdw>
                </a:effectLst>
                <a:latin typeface="Verdana" panose="020B0604030504040204" pitchFamily="34" charset="0"/>
              </a:rPr>
              <a:t> PARLA AL NOSTRO </a:t>
            </a:r>
            <a:r>
              <a:rPr lang="en-GB" altLang="it-IT" sz="1400">
                <a:solidFill>
                  <a:srgbClr val="CC0066"/>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400">
                <a:solidFill>
                  <a:srgbClr val="CC0066"/>
                </a:solidFill>
                <a:effectLst>
                  <a:outerShdw blurRad="38100" dist="38100" dir="2700000" algn="tl">
                    <a:srgbClr val="C0C0C0"/>
                  </a:outerShdw>
                </a:effectLst>
                <a:latin typeface="Verdana" panose="020B0604030504040204" pitchFamily="34" charset="0"/>
              </a:rPr>
              <a:t> CUORE                                                                                      </a:t>
            </a:r>
            <a:r>
              <a:rPr lang="it-IT" altLang="it-IT" sz="1400">
                <a:solidFill>
                  <a:srgbClr val="CC0066"/>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400">
                <a:solidFill>
                  <a:srgbClr val="CC0066"/>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1400">
              <a:solidFill>
                <a:srgbClr val="CC0066"/>
              </a:solidFill>
              <a:effectLst>
                <a:outerShdw blurRad="38100" dist="38100" dir="2700000" algn="tl">
                  <a:srgbClr val="C0C0C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D6756233-A695-63B1-C630-A1F971E394AF}"/>
              </a:ext>
            </a:extLst>
          </p:cNvPr>
          <p:cNvSpPr>
            <a:spLocks noChangeArrowheads="1"/>
          </p:cNvSpPr>
          <p:nvPr/>
        </p:nvSpPr>
        <p:spPr bwMode="auto">
          <a:xfrm>
            <a:off x="12954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APOCALISSE</a:t>
            </a:r>
          </a:p>
        </p:txBody>
      </p:sp>
      <p:sp>
        <p:nvSpPr>
          <p:cNvPr id="11269" name="Rectangle 205">
            <a:extLst>
              <a:ext uri="{FF2B5EF4-FFF2-40B4-BE49-F238E27FC236}">
                <a16:creationId xmlns:a16="http://schemas.microsoft.com/office/drawing/2014/main" id="{E96A9752-536F-81CE-66DF-02CB3828F5F7}"/>
              </a:ext>
            </a:extLst>
          </p:cNvPr>
          <p:cNvSpPr>
            <a:spLocks noChangeArrowheads="1"/>
          </p:cNvSpPr>
          <p:nvPr/>
        </p:nvSpPr>
        <p:spPr bwMode="auto">
          <a:xfrm>
            <a:off x="1219200" y="13716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Io, Giovanni, vostro fratello e compagno nella tribolazione, nel regno e nella perseveranza in Gesù, mi trovavo nell’isola chiamata Patmos a causa della parola di Dio e della testimonianza di Gesù.</a:t>
            </a:r>
            <a:r>
              <a:rPr lang="it-IT" altLang="it-IT" sz="1800" i="1" dirty="0">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dirty="0">
                <a:solidFill>
                  <a:srgbClr val="000000"/>
                </a:solidFill>
                <a:latin typeface="Verdana" panose="020B0604030504040204" pitchFamily="34" charset="0"/>
                <a:cs typeface="Times New Roman" panose="02020603050405020304" pitchFamily="18" charset="0"/>
              </a:rPr>
              <a:t>                        </a:t>
            </a:r>
          </a:p>
        </p:txBody>
      </p:sp>
      <p:sp>
        <p:nvSpPr>
          <p:cNvPr id="11270" name="Rectangle 206">
            <a:extLst>
              <a:ext uri="{FF2B5EF4-FFF2-40B4-BE49-F238E27FC236}">
                <a16:creationId xmlns:a16="http://schemas.microsoft.com/office/drawing/2014/main" id="{C789139C-5843-F7DC-6C4D-2EC967DEBEDD}"/>
              </a:ext>
            </a:extLst>
          </p:cNvPr>
          <p:cNvSpPr>
            <a:spLocks noChangeArrowheads="1"/>
          </p:cNvSpPr>
          <p:nvPr/>
        </p:nvSpPr>
        <p:spPr bwMode="auto">
          <a:xfrm>
            <a:off x="4572000" y="12954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I, John, your brother, who share with you, in Jesus, the sufferings, the kingdom and the patient endurance, was on the island of Patmos, because of the Word of God and witnessing to Jesus.</a:t>
            </a:r>
            <a:r>
              <a:rPr lang="en-GB" altLang="it-IT" sz="1800" i="1">
                <a:solidFill>
                  <a:srgbClr val="000000"/>
                </a:solidFill>
                <a:latin typeface="Verdana" panose="020B0604030504040204" pitchFamily="34" charset="0"/>
                <a:cs typeface="Times New Roman" panose="02020603050405020304" pitchFamily="18" charset="0"/>
              </a:rPr>
              <a:t> (Rev 1: 9)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50F4BDB3-06C8-704B-509F-479529347F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17" name="Picture 153">
            <a:extLst>
              <a:ext uri="{FF2B5EF4-FFF2-40B4-BE49-F238E27FC236}">
                <a16:creationId xmlns:a16="http://schemas.microsoft.com/office/drawing/2014/main" id="{D02443F1-CB57-9A3A-2428-47A019A9E9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657600"/>
            <a:ext cx="2260600" cy="2641600"/>
          </a:xfrm>
          <a:prstGeom prst="rect">
            <a:avLst/>
          </a:prstGeom>
          <a:noFill/>
          <a:extLst>
            <a:ext uri="{909E8E84-426E-40DD-AFC4-6F175D3DCCD1}">
              <a14:hiddenFill xmlns:a14="http://schemas.microsoft.com/office/drawing/2010/main">
                <a:solidFill>
                  <a:srgbClr val="FFFFFF"/>
                </a:solidFill>
              </a14:hiddenFill>
            </a:ext>
          </a:extLst>
        </p:spPr>
      </p:pic>
      <p:pic>
        <p:nvPicPr>
          <p:cNvPr id="11418" name="Picture 154">
            <a:extLst>
              <a:ext uri="{FF2B5EF4-FFF2-40B4-BE49-F238E27FC236}">
                <a16:creationId xmlns:a16="http://schemas.microsoft.com/office/drawing/2014/main" id="{A290D2A9-A32A-78D2-2B7F-5855CD5E0F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657600"/>
            <a:ext cx="1990725" cy="2514600"/>
          </a:xfrm>
          <a:prstGeom prst="rect">
            <a:avLst/>
          </a:prstGeom>
          <a:noFill/>
          <a:extLst>
            <a:ext uri="{909E8E84-426E-40DD-AFC4-6F175D3DCCD1}">
              <a14:hiddenFill xmlns:a14="http://schemas.microsoft.com/office/drawing/2010/main">
                <a:solidFill>
                  <a:srgbClr val="FFFFFF"/>
                </a:solidFill>
              </a14:hiddenFill>
            </a:ext>
          </a:extLst>
        </p:spPr>
      </p:pic>
      <p:sp>
        <p:nvSpPr>
          <p:cNvPr id="11420" name="Rectangle 156">
            <a:extLst>
              <a:ext uri="{FF2B5EF4-FFF2-40B4-BE49-F238E27FC236}">
                <a16:creationId xmlns:a16="http://schemas.microsoft.com/office/drawing/2014/main" id="{16688605-32FE-8DAC-A6E0-7F43D3C64AA0}"/>
              </a:ext>
            </a:extLst>
          </p:cNvPr>
          <p:cNvSpPr>
            <a:spLocks noChangeArrowheads="1"/>
          </p:cNvSpPr>
          <p:nvPr/>
        </p:nvSpPr>
        <p:spPr bwMode="auto">
          <a:xfrm>
            <a:off x="3275419" y="3568700"/>
            <a:ext cx="1254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it-IT" altLang="it-IT" sz="1800" i="1" dirty="0">
                <a:solidFill>
                  <a:schemeClr val="bg1"/>
                </a:solidFill>
                <a:latin typeface="Verdana" panose="020B0604030504040204" pitchFamily="34" charset="0"/>
                <a:cs typeface="Times New Roman" panose="02020603050405020304" pitchFamily="18" charset="0"/>
              </a:rPr>
              <a:t> (At</a:t>
            </a:r>
            <a:r>
              <a:rPr lang="it-IT" altLang="it-IT" sz="1800" i="1" dirty="0">
                <a:solidFill>
                  <a:srgbClr val="000000"/>
                </a:solidFill>
                <a:latin typeface="Verdana" panose="020B0604030504040204" pitchFamily="34" charset="0"/>
                <a:cs typeface="Times New Roman" panose="02020603050405020304" pitchFamily="18" charset="0"/>
              </a:rPr>
              <a:t> 1, 9)</a:t>
            </a:r>
          </a:p>
        </p:txBody>
      </p:sp>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048FDAF-83E3-91A6-BAC5-5FF24580358C}"/>
              </a:ext>
            </a:extLst>
          </p:cNvPr>
          <p:cNvSpPr>
            <a:spLocks noGrp="1" noChangeArrowheads="1"/>
          </p:cNvSpPr>
          <p:nvPr>
            <p:ph type="title"/>
          </p:nvPr>
        </p:nvSpPr>
        <p:spPr>
          <a:xfrm>
            <a:off x="0" y="685800"/>
            <a:ext cx="9144000" cy="10668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Fui preso dallo Spirito nel giorno del Signore e udii dietro di me una voce potente, come di tromba, che diceva: «Quello che vedi, scrivilo in un libro e mandalo alle sette Chiese». Mi voltai per vedere la voce che parlava con me, e appena voltato vidi sette candelabri d’oro</a:t>
            </a:r>
            <a:r>
              <a:rPr lang="it-IT" altLang="it-IT" sz="1800" i="1">
                <a:solidFill>
                  <a:srgbClr val="FFFFFF"/>
                </a:solidFill>
                <a:latin typeface="Verdana" panose="020B0604030504040204" pitchFamily="34" charset="0"/>
                <a:cs typeface="Times New Roman" panose="02020603050405020304" pitchFamily="18" charset="0"/>
              </a:rPr>
              <a:t> (At 1, 10-12)</a:t>
            </a:r>
          </a:p>
        </p:txBody>
      </p:sp>
      <p:sp>
        <p:nvSpPr>
          <p:cNvPr id="13315" name="Rectangle 4">
            <a:extLst>
              <a:ext uri="{FF2B5EF4-FFF2-40B4-BE49-F238E27FC236}">
                <a16:creationId xmlns:a16="http://schemas.microsoft.com/office/drawing/2014/main" id="{129ADE03-EEEC-3D72-3E4E-11B037B2D870}"/>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On the Lord's day, the Spirit took possession of me and I heard a voice behind me which sounded like a trumpet, "Write down all that you see, in a book, and send it to the seven Churches.” I turned to see who was speaking to me; behind me were seven golden lampstands</a:t>
            </a:r>
            <a:r>
              <a:rPr lang="en-GB" altLang="it-IT" sz="1800" i="1">
                <a:solidFill>
                  <a:srgbClr val="FFFFFF"/>
                </a:solidFill>
                <a:latin typeface="Verdana" panose="020B0604030504040204" pitchFamily="34" charset="0"/>
                <a:cs typeface="Times New Roman" panose="02020603050405020304" pitchFamily="18" charset="0"/>
              </a:rPr>
              <a:t>   (Rev 1: 10-12)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2580B2B8-34A2-E713-F95F-EA21764AB51E}"/>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in mezzo ai candelabri, uno simile a un Figlio d’uomo, con un abito lungo fino ai piedi e cinto al petto con una fascia d’oro. Appena lo vidi, caddi ai suoi piedi come morto. Ma egli, posando su di me la sua destra, disse: «Non temere! Io sono il Primo e l’Ultimo, </a:t>
            </a:r>
            <a:r>
              <a:rPr lang="it-IT" altLang="it-IT" sz="1800" i="1">
                <a:solidFill>
                  <a:srgbClr val="FFFFFF"/>
                </a:solidFill>
                <a:latin typeface="Verdana" panose="020B0604030504040204" pitchFamily="34" charset="0"/>
                <a:cs typeface="Times New Roman" panose="02020603050405020304" pitchFamily="18" charset="0"/>
              </a:rPr>
              <a:t>(At 1, 13.17)</a:t>
            </a:r>
          </a:p>
        </p:txBody>
      </p:sp>
      <p:sp>
        <p:nvSpPr>
          <p:cNvPr id="193540" name="Rectangle 4">
            <a:extLst>
              <a:ext uri="{FF2B5EF4-FFF2-40B4-BE49-F238E27FC236}">
                <a16:creationId xmlns:a16="http://schemas.microsoft.com/office/drawing/2014/main" id="{0C34CD95-5456-F9B5-2365-A5E3487A80FE}"/>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and, in the middle of these, I saw someone like a son of man, dressed in a long robe tied with a golden girdle. Seeing him, I fell at his feet like one dead but he touched me with his right hand and said, "Do not be afraid. It is I, the First and the Last.   </a:t>
            </a:r>
            <a:r>
              <a:rPr lang="en-GB" altLang="it-IT" sz="1800" i="1">
                <a:solidFill>
                  <a:srgbClr val="FFFFFF"/>
                </a:solidFill>
                <a:latin typeface="Verdana" panose="020B0604030504040204" pitchFamily="34" charset="0"/>
                <a:cs typeface="Times New Roman" panose="02020603050405020304" pitchFamily="18" charset="0"/>
              </a:rPr>
              <a:t>(Rev 1: 13.17)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93541" name="Picture 5">
            <a:extLst>
              <a:ext uri="{FF2B5EF4-FFF2-40B4-BE49-F238E27FC236}">
                <a16:creationId xmlns:a16="http://schemas.microsoft.com/office/drawing/2014/main" id="{3ABACA34-A534-FAA6-8E7A-2D4BAA8F9F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828800"/>
            <a:ext cx="5562600" cy="3398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62" name="Rectangle 2">
            <a:extLst>
              <a:ext uri="{FF2B5EF4-FFF2-40B4-BE49-F238E27FC236}">
                <a16:creationId xmlns:a16="http://schemas.microsoft.com/office/drawing/2014/main" id="{67283D12-ED12-5E51-1CF8-4D51F196AE52}"/>
              </a:ext>
            </a:extLst>
          </p:cNvPr>
          <p:cNvSpPr>
            <a:spLocks noGrp="1" noChangeArrowheads="1"/>
          </p:cNvSpPr>
          <p:nvPr>
            <p:ph type="title"/>
          </p:nvPr>
        </p:nvSpPr>
        <p:spPr>
          <a:xfrm>
            <a:off x="152400" y="381000"/>
            <a:ext cx="88392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il Vivente. Ero morto, ma ora vivo per sempre e ho le chiavi della morte e degli inferi. Scrivi dunque le cose che hai visto, quelle presenti e quelle che devono accadere in seguito». </a:t>
            </a:r>
            <a:r>
              <a:rPr lang="it-IT" altLang="it-IT" sz="1800" i="1">
                <a:solidFill>
                  <a:srgbClr val="FFFFFF"/>
                </a:solidFill>
                <a:latin typeface="Verdana" panose="020B0604030504040204" pitchFamily="34" charset="0"/>
                <a:cs typeface="Times New Roman" panose="02020603050405020304" pitchFamily="18" charset="0"/>
              </a:rPr>
              <a:t>(At 1, 18-19)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94564" name="Rectangle 4">
            <a:extLst>
              <a:ext uri="{FF2B5EF4-FFF2-40B4-BE49-F238E27FC236}">
                <a16:creationId xmlns:a16="http://schemas.microsoft.com/office/drawing/2014/main" id="{29A5D259-4F2A-BE2E-F3D3-8F0497CA3BC7}"/>
              </a:ext>
            </a:extLst>
          </p:cNvPr>
          <p:cNvSpPr>
            <a:spLocks noChangeArrowheads="1"/>
          </p:cNvSpPr>
          <p:nvPr/>
        </p:nvSpPr>
        <p:spPr bwMode="auto">
          <a:xfrm>
            <a:off x="304800" y="5410200"/>
            <a:ext cx="85344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I am the living one; I was dead and now I am alive for ever and ever; and mine are the keys of death and the netherworld. Now write what you have seen, both what is and what is yet to come.” </a:t>
            </a:r>
            <a:r>
              <a:rPr lang="en-GB" altLang="it-IT" sz="1800" i="1">
                <a:solidFill>
                  <a:srgbClr val="FFFFFF"/>
                </a:solidFill>
                <a:latin typeface="Verdana" panose="020B0604030504040204" pitchFamily="34" charset="0"/>
                <a:cs typeface="Times New Roman" panose="02020603050405020304" pitchFamily="18" charset="0"/>
              </a:rPr>
              <a:t>(Rev 1: 18-19)</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2267ADD-9FC6-2591-0125-D937E24A353F}"/>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9738B734-4F31-202B-82A6-3B924006AF90}"/>
              </a:ext>
            </a:extLst>
          </p:cNvPr>
          <p:cNvSpPr>
            <a:spLocks noChangeArrowheads="1"/>
          </p:cNvSpPr>
          <p:nvPr/>
        </p:nvSpPr>
        <p:spPr bwMode="auto">
          <a:xfrm>
            <a:off x="1219200" y="16002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La sera di quel giorno, il primo della settimana, mentre erano chiuse le porte del luogo dove si trovavano i discepoli per timore dei Giudei, venne Gesù, stette in mezzo</a:t>
            </a:r>
            <a:r>
              <a:rPr lang="it-IT" altLang="it-IT" sz="1800" i="1">
                <a:solidFill>
                  <a:srgbClr val="000000"/>
                </a:solidFill>
                <a:latin typeface="Verdana" panose="020B0604030504040204" pitchFamily="34" charset="0"/>
                <a:cs typeface="Times New Roman" panose="02020603050405020304" pitchFamily="18" charset="0"/>
              </a:rPr>
              <a:t>         	         (Gv 20, 19)</a:t>
            </a:r>
          </a:p>
        </p:txBody>
      </p:sp>
      <p:sp>
        <p:nvSpPr>
          <p:cNvPr id="17412" name="Rectangle 6">
            <a:extLst>
              <a:ext uri="{FF2B5EF4-FFF2-40B4-BE49-F238E27FC236}">
                <a16:creationId xmlns:a16="http://schemas.microsoft.com/office/drawing/2014/main" id="{C136C259-CADA-C101-3D22-D442B06EA4F4}"/>
              </a:ext>
            </a:extLst>
          </p:cNvPr>
          <p:cNvSpPr>
            <a:spLocks noChangeArrowheads="1"/>
          </p:cNvSpPr>
          <p:nvPr/>
        </p:nvSpPr>
        <p:spPr bwMode="auto">
          <a:xfrm>
            <a:off x="4572000" y="1600200"/>
            <a:ext cx="3505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On the evening of that day, the first day after the sabbath, the doors were locked where the disciples were, because of their fear of the Jews, but Jesus came and stood in their midst. </a:t>
            </a:r>
          </a:p>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(In 20: 19)</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98C3E040-15BB-741D-71A8-1FA118418A17}"/>
              </a:ext>
            </a:extLst>
          </p:cNvPr>
          <p:cNvSpPr>
            <a:spLocks noChangeArrowheads="1"/>
          </p:cNvSpPr>
          <p:nvPr/>
        </p:nvSpPr>
        <p:spPr bwMode="auto">
          <a:xfrm>
            <a:off x="762000" y="0"/>
            <a:ext cx="7848600" cy="955675"/>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b="1">
                <a:solidFill>
                  <a:srgbClr val="CC0066"/>
                </a:solidFill>
                <a:latin typeface="Calibri" panose="020F0502020204030204" pitchFamily="34" charset="0"/>
                <a:cs typeface="Arial" panose="020B0604020202020204" pitchFamily="34" charset="0"/>
              </a:rPr>
              <a:t>Rendete grazie al Signore perché è buono: il suo amore è per sempre.</a:t>
            </a:r>
          </a:p>
          <a:p>
            <a:pPr algn="ctr" eaLnBrk="1" hangingPunct="1"/>
            <a:r>
              <a:rPr lang="it-IT" altLang="it-IT" sz="2000" b="1">
                <a:solidFill>
                  <a:srgbClr val="CC0066"/>
                </a:solidFill>
                <a:latin typeface="Calibri" panose="020F0502020204030204" pitchFamily="34" charset="0"/>
                <a:cs typeface="Times New Roman" panose="02020603050405020304" pitchFamily="18" charset="0"/>
              </a:rPr>
              <a:t>Give thanks to the Lord because He is good: His love is forever.</a:t>
            </a:r>
            <a:br>
              <a:rPr lang="it-IT" altLang="it-IT" sz="2000" b="1">
                <a:solidFill>
                  <a:srgbClr val="CC0066"/>
                </a:solidFill>
                <a:latin typeface="Calibri" panose="020F0502020204030204" pitchFamily="34" charset="0"/>
                <a:cs typeface="Times New Roman" panose="02020603050405020304" pitchFamily="18" charset="0"/>
              </a:rPr>
            </a:br>
            <a:endParaRPr lang="it-IT" altLang="it-IT" sz="800" b="1">
              <a:solidFill>
                <a:srgbClr val="CC0066"/>
              </a:solidFill>
              <a:latin typeface="Calibri" panose="020F050202020403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F7F41BC0-27AC-F6FE-3F85-99AA0D6954AC}"/>
              </a:ext>
            </a:extLst>
          </p:cNvPr>
          <p:cNvSpPr>
            <a:spLocks noChangeArrowheads="1"/>
          </p:cNvSpPr>
          <p:nvPr/>
        </p:nvSpPr>
        <p:spPr bwMode="auto">
          <a:xfrm>
            <a:off x="12192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55" name="Picture 147">
            <a:extLst>
              <a:ext uri="{FF2B5EF4-FFF2-40B4-BE49-F238E27FC236}">
                <a16:creationId xmlns:a16="http://schemas.microsoft.com/office/drawing/2014/main" id="{7F117D02-9BED-594C-E012-E363DA83B4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886200"/>
            <a:ext cx="2955925" cy="2325688"/>
          </a:xfrm>
          <a:prstGeom prst="rect">
            <a:avLst/>
          </a:prstGeom>
          <a:noFill/>
          <a:extLst>
            <a:ext uri="{909E8E84-426E-40DD-AFC4-6F175D3DCCD1}">
              <a14:hiddenFill xmlns:a14="http://schemas.microsoft.com/office/drawing/2010/main">
                <a:solidFill>
                  <a:srgbClr val="FFFFFF"/>
                </a:solidFill>
              </a14:hiddenFill>
            </a:ext>
          </a:extLst>
        </p:spPr>
      </p:pic>
      <p:pic>
        <p:nvPicPr>
          <p:cNvPr id="17556" name="Picture 148">
            <a:extLst>
              <a:ext uri="{FF2B5EF4-FFF2-40B4-BE49-F238E27FC236}">
                <a16:creationId xmlns:a16="http://schemas.microsoft.com/office/drawing/2014/main" id="{CE8D215D-2EC4-36D0-4DED-94BCBB0525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86200"/>
            <a:ext cx="3124200" cy="230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77991</TotalTime>
  <Words>2946</Words>
  <Application>Microsoft Office PowerPoint</Application>
  <PresentationFormat>Presentazione su schermo (4:3)</PresentationFormat>
  <Paragraphs>96</Paragraphs>
  <Slides>19</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19</vt:i4>
      </vt:variant>
    </vt:vector>
  </HeadingPairs>
  <TitlesOfParts>
    <vt:vector size="30" baseType="lpstr">
      <vt:lpstr>Comic Sans MS</vt:lpstr>
      <vt:lpstr>Arial</vt:lpstr>
      <vt:lpstr>Times New Roman</vt:lpstr>
      <vt:lpstr>Tw Cen MT Condensed Extra Bold</vt:lpstr>
      <vt:lpstr>Harrington</vt:lpstr>
      <vt:lpstr>Verdana</vt:lpstr>
      <vt:lpstr>Tahoma</vt:lpstr>
      <vt:lpstr>Calibri</vt:lpstr>
      <vt:lpstr>HelveticaNeue</vt:lpstr>
      <vt:lpstr>Courier New</vt:lpstr>
      <vt:lpstr>Struttura predefinita</vt:lpstr>
      <vt:lpstr>Presentazione standard di PowerPoint</vt:lpstr>
      <vt:lpstr>Presentazione standard di PowerPoint</vt:lpstr>
      <vt:lpstr> </vt:lpstr>
      <vt:lpstr>perché, quando Pietro passava, almeno la sua ombra coprisse qualcuno di loro. Anche la folla delle città vicine a Gerusalemme accorreva, portando malati e persone tormentate da spiriti impuri, e tutti venivano guariti.       (At 5, 15b-16)</vt:lpstr>
      <vt:lpstr>REVELATION </vt:lpstr>
      <vt:lpstr>Fui preso dallo Spirito nel giorno del Signore e udii dietro di me una voce potente, come di tromba, che diceva: «Quello che vedi, scrivilo in un libro e mandalo alle sette Chiese». Mi voltai per vedere la voce che parlava con me, e appena voltato vidi sette candelabri d’oro (At 1, 10-12)</vt:lpstr>
      <vt:lpstr>e, in mezzo ai candelabri, uno simile a un Figlio d’uomo, con un abito lungo fino ai piedi e cinto al petto con una fascia d’oro. Appena lo vidi, caddi ai suoi piedi come morto. Ma egli, posando su di me la sua destra, disse: «Non temere! Io sono il Primo e l’Ultimo, (At 1, 13.17)</vt:lpstr>
      <vt:lpstr>e il Vivente. Ero morto, ma ora vivo per sempre e ho le chiavi della morte e degli inferi. Scrivi dunque le cose che hai visto, quelle presenti e quelle che devono accadere in seguito». (At 1, 18-19)</vt:lpstr>
      <vt:lpstr>GOSPEL ACCORD. TO JOHN</vt:lpstr>
      <vt:lpstr>Presentazione standard di PowerPoint</vt:lpstr>
      <vt:lpstr>Presentazione standard di PowerPoint</vt:lpstr>
      <vt:lpstr>Gli dicevano gli altri discepoli: «Abbiamo visto il Signore!». Ma egli disse loro: «Se non vedo nelle sue mani il segno dei chiodi e non metto il mio dito nel segno dei chiodi e non metto la mia mano nel suo fianco, io non credo».    (Gv 20, 25)</vt:lpstr>
      <vt:lpstr>Otto giorni dopo i discepoli erano di nuovo in casa e c’era con loro anche Tommaso. Venne Gesù, a porte chiuse, stette in mezzo e disse: «Pace a voi!». Poi disse a Tommaso: «Metti qui il tuo dito e guarda le mie mani;    (Gv 20, 26-27a)</vt:lpstr>
      <vt:lpstr>Presentazione standard di PowerPoint</vt:lpstr>
      <vt:lpstr>Gesù, in presenza dei suoi discepoli, fece molti altri segni che non sono stati scritti in questo libro. Ma questi sono stati scritti perché crediate che Gesù è il Cristo, il Figlio di Dio, e perché, credendo, abbiate la vita nel suo nome. (Gv 20, 30-31) </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3439</cp:revision>
  <dcterms:created xsi:type="dcterms:W3CDTF">2007-05-09T13:51:32Z</dcterms:created>
  <dcterms:modified xsi:type="dcterms:W3CDTF">2025-04-22T05:14:59Z</dcterms:modified>
</cp:coreProperties>
</file>