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808" r:id="rId5"/>
    <p:sldId id="337" r:id="rId6"/>
    <p:sldId id="743" r:id="rId7"/>
    <p:sldId id="807" r:id="rId8"/>
    <p:sldId id="694" r:id="rId9"/>
    <p:sldId id="319" r:id="rId10"/>
    <p:sldId id="624" r:id="rId11"/>
    <p:sldId id="810" r:id="rId12"/>
    <p:sldId id="815" r:id="rId13"/>
    <p:sldId id="787" r:id="rId14"/>
    <p:sldId id="288" r:id="rId15"/>
    <p:sldId id="728" r:id="rId16"/>
    <p:sldId id="724" r:id="rId17"/>
    <p:sldId id="553" r:id="rId18"/>
    <p:sldId id="727" r:id="rId19"/>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etano Lastilla" initials="GL" lastIdx="1" clrIdx="0">
    <p:extLst>
      <p:ext uri="{19B8F6BF-5375-455C-9EA6-DF929625EA0E}">
        <p15:presenceInfo xmlns:p15="http://schemas.microsoft.com/office/powerpoint/2012/main" userId="2fafcd5fcf98c2d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00808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04" autoAdjust="0"/>
    <p:restoredTop sz="91822" autoAdjust="0"/>
  </p:normalViewPr>
  <p:slideViewPr>
    <p:cSldViewPr>
      <p:cViewPr varScale="1">
        <p:scale>
          <a:sx n="82" d="100"/>
          <a:sy n="82" d="100"/>
        </p:scale>
        <p:origin x="84" y="25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352D799-8E00-B98B-FFDD-44B61F49F7C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DB7240F-3E96-5428-9352-2F6F7978CE1E}"/>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34873888-2456-8E7F-60E1-2C53AE3AA407}"/>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0F36AE56-9BC2-83CA-978E-2B810D904FA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AB57F909-1D52-4FA2-8A69-8A667CD19012}"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AF972786-04A3-7A0A-DACF-E017F6D94D1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3B2C9B78-31CC-24ED-1164-D101612B37D6}"/>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F65C00C9-8F29-94B9-CA4D-2DF2D610F4EF}"/>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4CBB22AD-DCF7-974A-741E-8F6353EC4BE9}"/>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0006EB7C-CF39-EB6F-320C-62E0DE5240A7}"/>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33F687B5-A567-391A-B63A-B847AF9A35F2}"/>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AD62E6F3-07D2-47EF-86E6-D5473641A3A2}"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5448185-CD35-4977-DB7A-76C9FE1D1FE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2A1C956-00BE-4F38-B514-28FD190DE7A5}"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AAA28960-52F3-91CC-D129-0345421F575C}"/>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B66C9C29-1695-363B-D720-F1520FFFA58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80487EA3-BB60-7C17-2AD0-BE22058DAF6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CE07480-C650-46F0-9AB5-FC7ECBDA8C23}"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6C3E3986-8A3E-D384-2B2A-D904EB0C5507}"/>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B2321E87-519E-E533-D183-80A164927FB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2938C92E-05AF-9B54-326B-249130D3CE3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2909E5E-FB6F-43BA-9786-915CEC60450D}"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1AA27133-1E67-2130-22D9-40672D0E4440}"/>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CA5FA8B7-3905-D03A-BF88-963F5AB2C52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E892D20-5314-CEDF-6A8F-FE80D852634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A5CD7D2-BFA9-4C6F-AE32-F25D7D1061B7}"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ACA0084E-D269-745D-DA95-ACFE0F98E5C3}"/>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F6A4D355-053D-78FA-D8DB-FACBC99F8A71}"/>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004BF0C-F38B-B1AF-9353-69FC4D82279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BB6D926-3950-4714-B605-B317924BD65F}"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9F81FD10-6BB8-C980-E383-157FD55F82FB}"/>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07A74D71-2858-B411-DB04-43CAD4ED322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B55FD1E0-EB27-B8F6-171E-A8282B902A4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10DB529-B2D7-4F6A-8A0F-26F1411DB0DF}" type="slidenum">
              <a:rPr lang="it-IT" altLang="it-IT" sz="1200"/>
              <a:pPr algn="r"/>
              <a:t>14</a:t>
            </a:fld>
            <a:endParaRPr lang="it-IT" altLang="it-IT" sz="1200"/>
          </a:p>
        </p:txBody>
      </p:sp>
      <p:sp>
        <p:nvSpPr>
          <p:cNvPr id="30723" name="Rectangle 2">
            <a:extLst>
              <a:ext uri="{FF2B5EF4-FFF2-40B4-BE49-F238E27FC236}">
                <a16:creationId xmlns:a16="http://schemas.microsoft.com/office/drawing/2014/main" id="{7F61F94F-770E-85D9-4F54-4F8E6E91F912}"/>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0FD3AE8A-3369-7B07-40C2-3CDC2D42AC3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9AE09274-1244-2C0B-A61C-DE6CFC71033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F4B208E-563C-472C-9F8C-70C5C710F85F}" type="slidenum">
              <a:rPr lang="it-IT" altLang="it-IT" sz="1200"/>
              <a:pPr algn="r"/>
              <a:t>17</a:t>
            </a:fld>
            <a:endParaRPr lang="it-IT" altLang="it-IT" sz="1200"/>
          </a:p>
        </p:txBody>
      </p:sp>
      <p:sp>
        <p:nvSpPr>
          <p:cNvPr id="34819" name="Rectangle 2">
            <a:extLst>
              <a:ext uri="{FF2B5EF4-FFF2-40B4-BE49-F238E27FC236}">
                <a16:creationId xmlns:a16="http://schemas.microsoft.com/office/drawing/2014/main" id="{3ED84F75-B80D-2662-B425-B8F99688FB54}"/>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F025A23E-7AE8-AD26-D964-8FC9CE9457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45CF03FD-912A-B559-F327-21BA852DE8A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9A8A5B9-8324-38E5-332D-4F7822DA648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2AC4E0F-3377-B3DE-3933-B415BB5553B5}"/>
              </a:ext>
            </a:extLst>
          </p:cNvPr>
          <p:cNvSpPr>
            <a:spLocks noGrp="1" noChangeArrowheads="1"/>
          </p:cNvSpPr>
          <p:nvPr>
            <p:ph type="sldNum" sz="quarter" idx="12"/>
          </p:nvPr>
        </p:nvSpPr>
        <p:spPr>
          <a:ln/>
        </p:spPr>
        <p:txBody>
          <a:bodyPr/>
          <a:lstStyle>
            <a:lvl1pPr>
              <a:defRPr/>
            </a:lvl1pPr>
          </a:lstStyle>
          <a:p>
            <a:fld id="{7CF8AA40-8A49-4858-A8AB-A93C2A96ACD7}" type="slidenum">
              <a:rPr lang="it-IT" altLang="it-IT"/>
              <a:pPr/>
              <a:t>‹N›</a:t>
            </a:fld>
            <a:endParaRPr lang="it-IT" altLang="it-IT"/>
          </a:p>
        </p:txBody>
      </p:sp>
    </p:spTree>
    <p:extLst>
      <p:ext uri="{BB962C8B-B14F-4D97-AF65-F5344CB8AC3E}">
        <p14:creationId xmlns:p14="http://schemas.microsoft.com/office/powerpoint/2010/main" val="205662361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EF35F01-F63C-B672-2712-6F4968343B1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C26973B-5688-4A48-C059-7A60DC1A847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7228CDD-E207-10E0-A80C-5ED21A917EC5}"/>
              </a:ext>
            </a:extLst>
          </p:cNvPr>
          <p:cNvSpPr>
            <a:spLocks noGrp="1" noChangeArrowheads="1"/>
          </p:cNvSpPr>
          <p:nvPr>
            <p:ph type="sldNum" sz="quarter" idx="12"/>
          </p:nvPr>
        </p:nvSpPr>
        <p:spPr>
          <a:ln/>
        </p:spPr>
        <p:txBody>
          <a:bodyPr/>
          <a:lstStyle>
            <a:lvl1pPr>
              <a:defRPr/>
            </a:lvl1pPr>
          </a:lstStyle>
          <a:p>
            <a:fld id="{B1FC577F-0E7F-4DC7-81D1-CF8EB436930E}" type="slidenum">
              <a:rPr lang="it-IT" altLang="it-IT"/>
              <a:pPr/>
              <a:t>‹N›</a:t>
            </a:fld>
            <a:endParaRPr lang="it-IT" altLang="it-IT"/>
          </a:p>
        </p:txBody>
      </p:sp>
    </p:spTree>
    <p:extLst>
      <p:ext uri="{BB962C8B-B14F-4D97-AF65-F5344CB8AC3E}">
        <p14:creationId xmlns:p14="http://schemas.microsoft.com/office/powerpoint/2010/main" val="311019867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5BB68BA-04B1-F581-53A4-78E7FFA8A4C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69880B5-3632-2ABD-C73E-5CD993EF98A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6DEEF7E-FA50-C270-6F58-F828D81524AB}"/>
              </a:ext>
            </a:extLst>
          </p:cNvPr>
          <p:cNvSpPr>
            <a:spLocks noGrp="1" noChangeArrowheads="1"/>
          </p:cNvSpPr>
          <p:nvPr>
            <p:ph type="sldNum" sz="quarter" idx="12"/>
          </p:nvPr>
        </p:nvSpPr>
        <p:spPr>
          <a:ln/>
        </p:spPr>
        <p:txBody>
          <a:bodyPr/>
          <a:lstStyle>
            <a:lvl1pPr>
              <a:defRPr/>
            </a:lvl1pPr>
          </a:lstStyle>
          <a:p>
            <a:fld id="{A78C9E9C-FB52-4A1D-8168-288D0B2DABB1}" type="slidenum">
              <a:rPr lang="it-IT" altLang="it-IT"/>
              <a:pPr/>
              <a:t>‹N›</a:t>
            </a:fld>
            <a:endParaRPr lang="it-IT" altLang="it-IT"/>
          </a:p>
        </p:txBody>
      </p:sp>
    </p:spTree>
    <p:extLst>
      <p:ext uri="{BB962C8B-B14F-4D97-AF65-F5344CB8AC3E}">
        <p14:creationId xmlns:p14="http://schemas.microsoft.com/office/powerpoint/2010/main" val="68537218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A8D8162-629B-63E8-14C6-75ED9607BAC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6E05E0A-CC45-B6C9-EDB4-7126BF0D82A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1712DEE-FA91-8C3D-B44F-779DB8EE7E0A}"/>
              </a:ext>
            </a:extLst>
          </p:cNvPr>
          <p:cNvSpPr>
            <a:spLocks noGrp="1" noChangeArrowheads="1"/>
          </p:cNvSpPr>
          <p:nvPr>
            <p:ph type="sldNum" sz="quarter" idx="12"/>
          </p:nvPr>
        </p:nvSpPr>
        <p:spPr>
          <a:ln/>
        </p:spPr>
        <p:txBody>
          <a:bodyPr/>
          <a:lstStyle>
            <a:lvl1pPr>
              <a:defRPr/>
            </a:lvl1pPr>
          </a:lstStyle>
          <a:p>
            <a:fld id="{D502CDDF-0390-4911-9C4C-CBF59800D251}" type="slidenum">
              <a:rPr lang="it-IT" altLang="it-IT"/>
              <a:pPr/>
              <a:t>‹N›</a:t>
            </a:fld>
            <a:endParaRPr lang="it-IT" altLang="it-IT"/>
          </a:p>
        </p:txBody>
      </p:sp>
    </p:spTree>
    <p:extLst>
      <p:ext uri="{BB962C8B-B14F-4D97-AF65-F5344CB8AC3E}">
        <p14:creationId xmlns:p14="http://schemas.microsoft.com/office/powerpoint/2010/main" val="544909791"/>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074450F9-714C-8129-70AB-027ADAA1A47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17F64AA-8686-82AD-F638-C7E93DA1B23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73BDA0F-E5F1-CFA9-5CE2-598FBB21ED7C}"/>
              </a:ext>
            </a:extLst>
          </p:cNvPr>
          <p:cNvSpPr>
            <a:spLocks noGrp="1" noChangeArrowheads="1"/>
          </p:cNvSpPr>
          <p:nvPr>
            <p:ph type="sldNum" sz="quarter" idx="12"/>
          </p:nvPr>
        </p:nvSpPr>
        <p:spPr>
          <a:ln/>
        </p:spPr>
        <p:txBody>
          <a:bodyPr/>
          <a:lstStyle>
            <a:lvl1pPr>
              <a:defRPr/>
            </a:lvl1pPr>
          </a:lstStyle>
          <a:p>
            <a:fld id="{02FA3678-A0DA-4243-B388-AA4A1C31BF9B}" type="slidenum">
              <a:rPr lang="it-IT" altLang="it-IT"/>
              <a:pPr/>
              <a:t>‹N›</a:t>
            </a:fld>
            <a:endParaRPr lang="it-IT" altLang="it-IT"/>
          </a:p>
        </p:txBody>
      </p:sp>
    </p:spTree>
    <p:extLst>
      <p:ext uri="{BB962C8B-B14F-4D97-AF65-F5344CB8AC3E}">
        <p14:creationId xmlns:p14="http://schemas.microsoft.com/office/powerpoint/2010/main" val="2752453879"/>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B6C3DC0B-6EFD-0C0B-CC4C-C3C38DF4884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FC3D9CE-90E8-FB2F-EEDD-4BE70B22005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0C41926-4F51-1D02-D8A8-89B66133A5B9}"/>
              </a:ext>
            </a:extLst>
          </p:cNvPr>
          <p:cNvSpPr>
            <a:spLocks noGrp="1" noChangeArrowheads="1"/>
          </p:cNvSpPr>
          <p:nvPr>
            <p:ph type="sldNum" sz="quarter" idx="12"/>
          </p:nvPr>
        </p:nvSpPr>
        <p:spPr>
          <a:ln/>
        </p:spPr>
        <p:txBody>
          <a:bodyPr/>
          <a:lstStyle>
            <a:lvl1pPr>
              <a:defRPr/>
            </a:lvl1pPr>
          </a:lstStyle>
          <a:p>
            <a:fld id="{E320CC54-0158-448F-B9CD-8E622E3A8110}" type="slidenum">
              <a:rPr lang="it-IT" altLang="it-IT"/>
              <a:pPr/>
              <a:t>‹N›</a:t>
            </a:fld>
            <a:endParaRPr lang="it-IT" altLang="it-IT"/>
          </a:p>
        </p:txBody>
      </p:sp>
    </p:spTree>
    <p:extLst>
      <p:ext uri="{BB962C8B-B14F-4D97-AF65-F5344CB8AC3E}">
        <p14:creationId xmlns:p14="http://schemas.microsoft.com/office/powerpoint/2010/main" val="2633121698"/>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43B53222-EEB5-1F0A-8DE8-A9DB67EC9D1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9F8483C1-4916-D647-2D38-E2B994FB72B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F336CDA2-0F8E-663D-6F08-1CA8BB4093A7}"/>
              </a:ext>
            </a:extLst>
          </p:cNvPr>
          <p:cNvSpPr>
            <a:spLocks noGrp="1" noChangeArrowheads="1"/>
          </p:cNvSpPr>
          <p:nvPr>
            <p:ph type="sldNum" sz="quarter" idx="12"/>
          </p:nvPr>
        </p:nvSpPr>
        <p:spPr>
          <a:ln/>
        </p:spPr>
        <p:txBody>
          <a:bodyPr/>
          <a:lstStyle>
            <a:lvl1pPr>
              <a:defRPr/>
            </a:lvl1pPr>
          </a:lstStyle>
          <a:p>
            <a:fld id="{2D1436F1-86ED-4ACE-B788-82D57FB048DE}" type="slidenum">
              <a:rPr lang="it-IT" altLang="it-IT"/>
              <a:pPr/>
              <a:t>‹N›</a:t>
            </a:fld>
            <a:endParaRPr lang="it-IT" altLang="it-IT"/>
          </a:p>
        </p:txBody>
      </p:sp>
    </p:spTree>
    <p:extLst>
      <p:ext uri="{BB962C8B-B14F-4D97-AF65-F5344CB8AC3E}">
        <p14:creationId xmlns:p14="http://schemas.microsoft.com/office/powerpoint/2010/main" val="405512977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845589A-1E46-B1D4-6326-FE0200189AC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E401D67-AECE-67E7-6C7B-622AAAF6B55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ACBE258F-BF4D-1889-D961-2E7D3435703C}"/>
              </a:ext>
            </a:extLst>
          </p:cNvPr>
          <p:cNvSpPr>
            <a:spLocks noGrp="1" noChangeArrowheads="1"/>
          </p:cNvSpPr>
          <p:nvPr>
            <p:ph type="sldNum" sz="quarter" idx="12"/>
          </p:nvPr>
        </p:nvSpPr>
        <p:spPr>
          <a:ln/>
        </p:spPr>
        <p:txBody>
          <a:bodyPr/>
          <a:lstStyle>
            <a:lvl1pPr>
              <a:defRPr/>
            </a:lvl1pPr>
          </a:lstStyle>
          <a:p>
            <a:fld id="{CE935BC2-E4BD-46E0-9233-7A2FC0E4C6EF}" type="slidenum">
              <a:rPr lang="it-IT" altLang="it-IT"/>
              <a:pPr/>
              <a:t>‹N›</a:t>
            </a:fld>
            <a:endParaRPr lang="it-IT" altLang="it-IT"/>
          </a:p>
        </p:txBody>
      </p:sp>
    </p:spTree>
    <p:extLst>
      <p:ext uri="{BB962C8B-B14F-4D97-AF65-F5344CB8AC3E}">
        <p14:creationId xmlns:p14="http://schemas.microsoft.com/office/powerpoint/2010/main" val="297210505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286B48B-93CE-33B8-C180-7A4A0E9605E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B56D960F-A002-5772-8EDD-956BC39528E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9C8170CE-2CBE-92F8-0C58-713B2E8224B3}"/>
              </a:ext>
            </a:extLst>
          </p:cNvPr>
          <p:cNvSpPr>
            <a:spLocks noGrp="1" noChangeArrowheads="1"/>
          </p:cNvSpPr>
          <p:nvPr>
            <p:ph type="sldNum" sz="quarter" idx="12"/>
          </p:nvPr>
        </p:nvSpPr>
        <p:spPr>
          <a:ln/>
        </p:spPr>
        <p:txBody>
          <a:bodyPr/>
          <a:lstStyle>
            <a:lvl1pPr>
              <a:defRPr/>
            </a:lvl1pPr>
          </a:lstStyle>
          <a:p>
            <a:fld id="{3365D05C-9CA3-489B-BCED-CC24D2C89C6B}" type="slidenum">
              <a:rPr lang="it-IT" altLang="it-IT"/>
              <a:pPr/>
              <a:t>‹N›</a:t>
            </a:fld>
            <a:endParaRPr lang="it-IT" altLang="it-IT"/>
          </a:p>
        </p:txBody>
      </p:sp>
    </p:spTree>
    <p:extLst>
      <p:ext uri="{BB962C8B-B14F-4D97-AF65-F5344CB8AC3E}">
        <p14:creationId xmlns:p14="http://schemas.microsoft.com/office/powerpoint/2010/main" val="141066237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3195BF2-3FE3-1D20-343C-C8DFAC3A32B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5AA5547-1EA6-50EB-A197-AB5C4C4985D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6319B7B-05AF-2595-CA1F-A726B878AB9E}"/>
              </a:ext>
            </a:extLst>
          </p:cNvPr>
          <p:cNvSpPr>
            <a:spLocks noGrp="1" noChangeArrowheads="1"/>
          </p:cNvSpPr>
          <p:nvPr>
            <p:ph type="sldNum" sz="quarter" idx="12"/>
          </p:nvPr>
        </p:nvSpPr>
        <p:spPr>
          <a:ln/>
        </p:spPr>
        <p:txBody>
          <a:bodyPr/>
          <a:lstStyle>
            <a:lvl1pPr>
              <a:defRPr/>
            </a:lvl1pPr>
          </a:lstStyle>
          <a:p>
            <a:fld id="{83093FB0-AF04-46CD-84E6-CEBAB24FAA1E}" type="slidenum">
              <a:rPr lang="it-IT" altLang="it-IT"/>
              <a:pPr/>
              <a:t>‹N›</a:t>
            </a:fld>
            <a:endParaRPr lang="it-IT" altLang="it-IT"/>
          </a:p>
        </p:txBody>
      </p:sp>
    </p:spTree>
    <p:extLst>
      <p:ext uri="{BB962C8B-B14F-4D97-AF65-F5344CB8AC3E}">
        <p14:creationId xmlns:p14="http://schemas.microsoft.com/office/powerpoint/2010/main" val="311265686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88B0E83-A3BA-1153-3939-EB25AFD5865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BEB1B65-0226-852F-813F-62F65B4B02A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1D856B87-EAE3-01AC-D795-BBAD046A8D51}"/>
              </a:ext>
            </a:extLst>
          </p:cNvPr>
          <p:cNvSpPr>
            <a:spLocks noGrp="1" noChangeArrowheads="1"/>
          </p:cNvSpPr>
          <p:nvPr>
            <p:ph type="sldNum" sz="quarter" idx="12"/>
          </p:nvPr>
        </p:nvSpPr>
        <p:spPr>
          <a:ln/>
        </p:spPr>
        <p:txBody>
          <a:bodyPr/>
          <a:lstStyle>
            <a:lvl1pPr>
              <a:defRPr/>
            </a:lvl1pPr>
          </a:lstStyle>
          <a:p>
            <a:fld id="{09970238-17F9-4BCC-BAA8-4C6303D32566}" type="slidenum">
              <a:rPr lang="it-IT" altLang="it-IT"/>
              <a:pPr/>
              <a:t>‹N›</a:t>
            </a:fld>
            <a:endParaRPr lang="it-IT" altLang="it-IT"/>
          </a:p>
        </p:txBody>
      </p:sp>
    </p:spTree>
    <p:extLst>
      <p:ext uri="{BB962C8B-B14F-4D97-AF65-F5344CB8AC3E}">
        <p14:creationId xmlns:p14="http://schemas.microsoft.com/office/powerpoint/2010/main" val="160669135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B0585E7-7DEB-C669-13D1-31CB1987EE0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F8A6DA54-B9FD-423A-04CA-E59B35BC0A20}"/>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D8657AA-2B06-C499-7D69-0B717563E06B}"/>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FB1B664C-30E7-14B6-9AFA-DC4D9930CAA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CDDC353F-A638-3454-CD97-79A6BDE72F22}"/>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E27D1B2-878F-4B7C-8675-0EE87FEE5B5F}"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Musica%20Sacra\822-canto%20la%20gioi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DFF4D1D9-1FEB-F739-262C-FB6308F9C3D3}"/>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FF50CF7B-0E8D-7B54-9247-D873AF256C66}"/>
              </a:ext>
            </a:extLst>
          </p:cNvPr>
          <p:cNvSpPr>
            <a:spLocks noChangeArrowheads="1"/>
          </p:cNvSpPr>
          <p:nvPr/>
        </p:nvSpPr>
        <p:spPr bwMode="auto">
          <a:xfrm>
            <a:off x="7620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Canto la gioia</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F2DAB474-91B5-7B93-EF15-C0C91F81746E}"/>
              </a:ext>
            </a:extLst>
          </p:cNvPr>
          <p:cNvSpPr>
            <a:spLocks noChangeArrowheads="1"/>
          </p:cNvSpPr>
          <p:nvPr/>
        </p:nvSpPr>
        <p:spPr bwMode="auto">
          <a:xfrm>
            <a:off x="838200" y="0"/>
            <a:ext cx="77724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VI DOMENICA DEL TEMPO ORDINARIO</a:t>
            </a:r>
          </a:p>
          <a:p>
            <a:pPr algn="ct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6</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ORDINARY TIME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p>
          <a:p>
            <a:pPr algn="ctr"/>
            <a:r>
              <a:rPr lang="it-IT" altLang="it-IT" sz="1000" b="1" dirty="0">
                <a:solidFill>
                  <a:srgbClr val="FFFF00"/>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5A429E11-A9CF-DA30-CE4C-A993F0CEA89B}"/>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A781B0E1-C08F-E7F1-4613-AF1BD5CCA1A9}"/>
              </a:ext>
            </a:extLst>
          </p:cNvPr>
          <p:cNvSpPr>
            <a:spLocks noChangeArrowheads="1"/>
          </p:cNvSpPr>
          <p:nvPr/>
        </p:nvSpPr>
        <p:spPr bwMode="auto">
          <a:xfrm>
            <a:off x="1219200" y="3470031"/>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regala gioia a chi costruisce la pace</a:t>
            </a:r>
            <a:br>
              <a:rPr lang="it-IT" altLang="it-IT" sz="1000" b="1" i="1" dirty="0">
                <a:solidFill>
                  <a:srgbClr val="000000"/>
                </a:solidFill>
                <a:latin typeface="Verdana" panose="020B0604030504040204" pitchFamily="34" charset="0"/>
                <a:cs typeface="Times New Roman" panose="02020603050405020304" pitchFamily="18" charset="0"/>
              </a:rPr>
            </a:br>
            <a:r>
              <a:rPr lang="en-US" sz="1000" dirty="0">
                <a:effectLst/>
                <a:latin typeface="Verdana" panose="020B0604030504040204" pitchFamily="34" charset="0"/>
                <a:ea typeface="Times New Roman" panose="02020603050405020304" pitchFamily="18" charset="0"/>
                <a:cs typeface="Times New Roman" panose="02020603050405020304" pitchFamily="18" charset="0"/>
              </a:rPr>
              <a:t>God gives joy to those who build peace</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9A00750F-362B-9A35-2E22-1DC1A791B428}"/>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38A8C332-5869-D4EC-73AB-84ABB69F7862}"/>
              </a:ext>
            </a:extLst>
          </p:cNvPr>
          <p:cNvSpPr>
            <a:spLocks noChangeArrowheads="1"/>
          </p:cNvSpPr>
          <p:nvPr/>
        </p:nvSpPr>
        <p:spPr bwMode="auto">
          <a:xfrm>
            <a:off x="5940152" y="6529859"/>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February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98610AB4-352C-0E69-15AE-221D3CD30B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46" name="Picture 150">
            <a:extLst>
              <a:ext uri="{FF2B5EF4-FFF2-40B4-BE49-F238E27FC236}">
                <a16:creationId xmlns:a16="http://schemas.microsoft.com/office/drawing/2014/main" id="{8AC39036-CBAB-D065-912B-C3A9BA98B4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524000"/>
            <a:ext cx="3124200" cy="4394200"/>
          </a:xfrm>
          <a:prstGeom prst="rect">
            <a:avLst/>
          </a:prstGeom>
          <a:noFill/>
          <a:extLst>
            <a:ext uri="{909E8E84-426E-40DD-AFC4-6F175D3DCCD1}">
              <a14:hiddenFill xmlns:a14="http://schemas.microsoft.com/office/drawing/2010/main">
                <a:solidFill>
                  <a:srgbClr val="FFFFFF"/>
                </a:solidFill>
              </a14:hiddenFill>
            </a:ext>
          </a:extLst>
        </p:spPr>
      </p:pic>
      <p:sp>
        <p:nvSpPr>
          <p:cNvPr id="4247" name="Rectangle 151">
            <a:extLst>
              <a:ext uri="{FF2B5EF4-FFF2-40B4-BE49-F238E27FC236}">
                <a16:creationId xmlns:a16="http://schemas.microsoft.com/office/drawing/2014/main" id="{4E7C95EF-5BD3-2415-E78B-9FB6A338F279}"/>
              </a:ext>
            </a:extLst>
          </p:cNvPr>
          <p:cNvSpPr>
            <a:spLocks noChangeArrowheads="1"/>
          </p:cNvSpPr>
          <p:nvPr/>
        </p:nvSpPr>
        <p:spPr bwMode="auto">
          <a:xfrm>
            <a:off x="1475656" y="3886200"/>
            <a:ext cx="26642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48" name="822-canto la gioia.mid">
            <a:hlinkClick r:id="" action="ppaction://media"/>
            <a:extLst>
              <a:ext uri="{FF2B5EF4-FFF2-40B4-BE49-F238E27FC236}">
                <a16:creationId xmlns:a16="http://schemas.microsoft.com/office/drawing/2014/main" id="{3CDB83EE-08F3-5600-9123-28FD3483D36C}"/>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424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7" name="Rectangle 36">
            <a:extLst>
              <a:ext uri="{FF2B5EF4-FFF2-40B4-BE49-F238E27FC236}">
                <a16:creationId xmlns:a16="http://schemas.microsoft.com/office/drawing/2014/main" id="{64342CD5-695B-0DCC-363C-60823AD7525E}"/>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1558" name="Rectangle 54">
            <a:extLst>
              <a:ext uri="{FF2B5EF4-FFF2-40B4-BE49-F238E27FC236}">
                <a16:creationId xmlns:a16="http://schemas.microsoft.com/office/drawing/2014/main" id="{C75B20F9-1C54-57CE-C2E6-F4229338EE2D}"/>
              </a:ext>
            </a:extLst>
          </p:cNvPr>
          <p:cNvSpPr>
            <a:spLocks noChangeArrowheads="1"/>
          </p:cNvSpPr>
          <p:nvPr/>
        </p:nvSpPr>
        <p:spPr bwMode="auto">
          <a:xfrm>
            <a:off x="0" y="609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Beati voi, quando gli uomini vi odieranno e quando vi metteranno al bando e vi insulteranno e disprezzeranno il vostro nome come infame, a causa del Figlio dell’uomo.  Rallegratevi in quel giorno ed esultate perché, ecco, la vostra ricompensa è grande nel cielo. Allo stesso modo infatti agivano i loro padri con i profeti. </a:t>
            </a:r>
            <a:r>
              <a:rPr lang="it-IT" altLang="it-IT" sz="1800" i="1">
                <a:solidFill>
                  <a:schemeClr val="bg1"/>
                </a:solidFill>
                <a:latin typeface="Verdana" panose="020B0604030504040204" pitchFamily="34" charset="0"/>
                <a:cs typeface="Times New Roman" panose="02020603050405020304" pitchFamily="18" charset="0"/>
              </a:rPr>
              <a:t>(Lc 6, 22-23)</a:t>
            </a:r>
            <a:endParaRPr lang="it-IT" altLang="it-IT" sz="1800" i="1">
              <a:solidFill>
                <a:schemeClr val="bg1"/>
              </a:solidFill>
              <a:latin typeface="Verdana" panose="020B0604030504040204" pitchFamily="34" charset="0"/>
            </a:endParaRPr>
          </a:p>
        </p:txBody>
      </p:sp>
      <p:sp>
        <p:nvSpPr>
          <p:cNvPr id="21559" name="Rectangle 55">
            <a:extLst>
              <a:ext uri="{FF2B5EF4-FFF2-40B4-BE49-F238E27FC236}">
                <a16:creationId xmlns:a16="http://schemas.microsoft.com/office/drawing/2014/main" id="{46649B51-E206-9121-EEA0-DBA4D2D555E9}"/>
              </a:ext>
            </a:extLst>
          </p:cNvPr>
          <p:cNvSpPr>
            <a:spLocks noChangeArrowheads="1"/>
          </p:cNvSpPr>
          <p:nvPr/>
        </p:nvSpPr>
        <p:spPr bwMode="auto">
          <a:xfrm>
            <a:off x="0" y="5105400"/>
            <a:ext cx="9144000" cy="147478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Fortunate are you when people hate you, when they  reject you and insult you and number you among criminals, because of the Son of Man. Rejoice in that day and leap for joy, for a great reward is kept for you in heaven. Remember that is how the ancestors of this people treated the prophets.</a:t>
            </a:r>
            <a:r>
              <a:rPr lang="it-IT" altLang="it-IT" sz="1800">
                <a:solidFill>
                  <a:schemeClr val="bg1"/>
                </a:solidFill>
                <a:latin typeface="Verdana" panose="020B0604030504040204" pitchFamily="34" charset="0"/>
              </a:rPr>
              <a:t>    </a:t>
            </a:r>
            <a:r>
              <a:rPr lang="it-IT" altLang="it-IT" sz="1800" i="1">
                <a:solidFill>
                  <a:schemeClr val="bg1"/>
                </a:solidFill>
                <a:latin typeface="Verdana" panose="020B0604030504040204" pitchFamily="34" charset="0"/>
                <a:cs typeface="Times New Roman" panose="02020603050405020304" pitchFamily="18" charset="0"/>
              </a:rPr>
              <a:t>(Lk 6: 22-23)</a:t>
            </a:r>
            <a:endParaRPr lang="it-IT" altLang="it-IT" sz="1800" i="1">
              <a:solidFill>
                <a:schemeClr val="bg1"/>
              </a:solidFill>
              <a:latin typeface="Verdana" panose="020B0604030504040204" pitchFamily="34"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4591BC0B-41BA-1DAA-228D-B7A39A396BC5}"/>
              </a:ext>
            </a:extLst>
          </p:cNvPr>
          <p:cNvSpPr>
            <a:spLocks noGrp="1" noChangeArrowheads="1"/>
          </p:cNvSpPr>
          <p:nvPr>
            <p:ph type="title"/>
          </p:nvPr>
        </p:nvSpPr>
        <p:spPr>
          <a:xfrm>
            <a:off x="0" y="457200"/>
            <a:ext cx="9144000" cy="1143000"/>
          </a:xfrm>
          <a:solidFill>
            <a:srgbClr val="000000">
              <a:alpha val="50000"/>
            </a:srgbClr>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Ma guai a voi, ricchi,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avete gi</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ricevuto la vostra consolazione. Guai a voi, che ora siete sazi,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avrete fame. </a:t>
            </a:r>
            <a:r>
              <a:rPr lang="it-IT" altLang="it-IT" sz="1800" i="1">
                <a:solidFill>
                  <a:schemeClr val="bg1"/>
                </a:solidFill>
                <a:latin typeface="Verdana" panose="020B0604030504040204" pitchFamily="34" charset="0"/>
                <a:cs typeface="Times New Roman" panose="02020603050405020304" pitchFamily="18" charset="0"/>
              </a:rPr>
              <a:t>(Lc 6, 24)</a:t>
            </a:r>
          </a:p>
        </p:txBody>
      </p:sp>
      <p:sp>
        <p:nvSpPr>
          <p:cNvPr id="169997" name="Rectangle 13">
            <a:extLst>
              <a:ext uri="{FF2B5EF4-FFF2-40B4-BE49-F238E27FC236}">
                <a16:creationId xmlns:a16="http://schemas.microsoft.com/office/drawing/2014/main" id="{38082A33-C01A-96C2-E9E4-2320B4E6E536}"/>
              </a:ext>
            </a:extLst>
          </p:cNvPr>
          <p:cNvSpPr>
            <a:spLocks noChangeArrowheads="1"/>
          </p:cNvSpPr>
          <p:nvPr/>
        </p:nvSpPr>
        <p:spPr bwMode="auto">
          <a:xfrm>
            <a:off x="0" y="5486400"/>
            <a:ext cx="9144000" cy="925513"/>
          </a:xfrm>
          <a:prstGeom prst="rect">
            <a:avLst/>
          </a:prstGeom>
          <a:solidFill>
            <a:srgbClr val="0000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But alas for you who have wealth, for you have been comforted now. Alas for you who are full, for you will go hungry. </a:t>
            </a:r>
            <a:r>
              <a:rPr lang="it-IT" altLang="it-IT" sz="1800" i="1">
                <a:solidFill>
                  <a:schemeClr val="bg1"/>
                </a:solidFill>
                <a:latin typeface="Verdana" panose="020B0604030504040204" pitchFamily="34" charset="0"/>
                <a:cs typeface="Times New Roman" panose="02020603050405020304" pitchFamily="18" charset="0"/>
              </a:rPr>
              <a:t>(Lk 6: 24)</a:t>
            </a:r>
          </a:p>
          <a:p>
            <a:endParaRPr lang="en-US"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8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D492CB2F-F676-8A32-73C7-5E4C3C9E2994}"/>
              </a:ext>
            </a:extLst>
          </p:cNvPr>
          <p:cNvSpPr>
            <a:spLocks noGrp="1" noChangeArrowheads="1"/>
          </p:cNvSpPr>
          <p:nvPr>
            <p:ph type="title"/>
          </p:nvPr>
        </p:nvSpPr>
        <p:spPr>
          <a:xfrm>
            <a:off x="0" y="457200"/>
            <a:ext cx="9144000" cy="1295400"/>
          </a:xfrm>
          <a:solidFill>
            <a:srgbClr val="3B8AFF">
              <a:alpha val="50000"/>
            </a:srgbClr>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Guai a voi, che ora ridete,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sarete nel dolore e piangerete. Guai, quando tutti gli uomini diranno bene di voi. Allo stesso modo infatti agivano i loro padri con i falsi profeti</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6, 25-26)</a:t>
            </a:r>
          </a:p>
        </p:txBody>
      </p:sp>
      <p:sp>
        <p:nvSpPr>
          <p:cNvPr id="180228" name="Rectangle 4">
            <a:extLst>
              <a:ext uri="{FF2B5EF4-FFF2-40B4-BE49-F238E27FC236}">
                <a16:creationId xmlns:a16="http://schemas.microsoft.com/office/drawing/2014/main" id="{22772D98-082A-6EC7-0DE6-0F689BBAE527}"/>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32" name="Rectangle 8">
            <a:extLst>
              <a:ext uri="{FF2B5EF4-FFF2-40B4-BE49-F238E27FC236}">
                <a16:creationId xmlns:a16="http://schemas.microsoft.com/office/drawing/2014/main" id="{922B322A-96B4-B6E2-5E78-040DB392092F}"/>
              </a:ext>
            </a:extLst>
          </p:cNvPr>
          <p:cNvSpPr>
            <a:spLocks noChangeArrowheads="1"/>
          </p:cNvSpPr>
          <p:nvPr/>
        </p:nvSpPr>
        <p:spPr bwMode="auto">
          <a:xfrm>
            <a:off x="0" y="5257800"/>
            <a:ext cx="9144000" cy="1016000"/>
          </a:xfrm>
          <a:prstGeom prst="rect">
            <a:avLst/>
          </a:prstGeom>
          <a:solidFill>
            <a:srgbClr val="FFFF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2000">
                <a:solidFill>
                  <a:srgbClr val="000000"/>
                </a:solidFill>
                <a:latin typeface="Verdana" panose="020B0604030504040204" pitchFamily="34" charset="0"/>
                <a:cs typeface="Times New Roman" panose="02020603050405020304" pitchFamily="18" charset="0"/>
              </a:rPr>
              <a:t>Alas for you who laugh now, for you will mourn and weep. Alas for you when people speak well of you, for that is how the ancestors of these people treated the false prophets. </a:t>
            </a:r>
            <a:r>
              <a:rPr lang="it-IT" altLang="it-IT" sz="1800" i="1">
                <a:solidFill>
                  <a:srgbClr val="000000"/>
                </a:solidFill>
                <a:latin typeface="Verdana" panose="020B0604030504040204" pitchFamily="34" charset="0"/>
                <a:cs typeface="Times New Roman" panose="02020603050405020304" pitchFamily="18" charset="0"/>
              </a:rPr>
              <a:t>(Lk 6: 25-26)</a:t>
            </a: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3" name="Picture 1033">
            <a:extLst>
              <a:ext uri="{FF2B5EF4-FFF2-40B4-BE49-F238E27FC236}">
                <a16:creationId xmlns:a16="http://schemas.microsoft.com/office/drawing/2014/main" id="{9240A1A1-F24C-DC09-E64F-848DFB4510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449513" cy="4102100"/>
          </a:xfrm>
          <a:prstGeom prst="rect">
            <a:avLst/>
          </a:prstGeom>
          <a:noFill/>
          <a:extLst>
            <a:ext uri="{909E8E84-426E-40DD-AFC4-6F175D3DCCD1}">
              <a14:hiddenFill xmlns:a14="http://schemas.microsoft.com/office/drawing/2010/main">
                <a:solidFill>
                  <a:srgbClr val="FFFFFF"/>
                </a:solidFill>
              </a14:hiddenFill>
            </a:ext>
          </a:extLst>
        </p:spPr>
      </p:pic>
      <p:pic>
        <p:nvPicPr>
          <p:cNvPr id="93194" name="Picture 1034">
            <a:extLst>
              <a:ext uri="{FF2B5EF4-FFF2-40B4-BE49-F238E27FC236}">
                <a16:creationId xmlns:a16="http://schemas.microsoft.com/office/drawing/2014/main" id="{92254F5B-5B13-D046-E751-37E7E311C1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sp>
        <p:nvSpPr>
          <p:cNvPr id="93195" name="Rectangle 1035">
            <a:extLst>
              <a:ext uri="{FF2B5EF4-FFF2-40B4-BE49-F238E27FC236}">
                <a16:creationId xmlns:a16="http://schemas.microsoft.com/office/drawing/2014/main" id="{DE65B13C-0742-D513-4355-D5B2EBF4AB11}"/>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la Santa Messa</a:t>
            </a:r>
            <a:r>
              <a:rPr lang="it-IT" altLang="it-IT" sz="1400">
                <a:solidFill>
                  <a:srgbClr val="000000"/>
                </a:solidFill>
                <a:latin typeface="Verdana" panose="020B0604030504040204" pitchFamily="34" charset="0"/>
                <a:cs typeface="Arial" panose="020B0604020202020204" pitchFamily="34" charset="0"/>
              </a:rPr>
              <a:t>,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6" name="Rectangle 1036">
            <a:extLst>
              <a:ext uri="{FF2B5EF4-FFF2-40B4-BE49-F238E27FC236}">
                <a16:creationId xmlns:a16="http://schemas.microsoft.com/office/drawing/2014/main" id="{7620387C-2B07-BAC6-DF8C-CE53CF618D93}"/>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the Holy Mass</a:t>
            </a:r>
            <a:r>
              <a:rPr lang="en-US" altLang="it-IT" sz="1400">
                <a:solidFill>
                  <a:schemeClr val="tx1"/>
                </a:solidFill>
                <a:latin typeface="Verdana" panose="020B0604030504040204" pitchFamily="34" charset="0"/>
                <a:cs typeface="Times New Roman" panose="02020603050405020304" pitchFamily="18" charset="0"/>
              </a:rPr>
              <a:t>,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45C453BA-9DA2-3F5C-67CA-FFD04EC1DCAC}"/>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8C29B904-6982-7E5A-1F25-213FFFB1A2B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727FC5D-3038-5E7B-D2DD-1EE68BF7DBA1}"/>
              </a:ext>
            </a:extLst>
          </p:cNvPr>
          <p:cNvSpPr>
            <a:spLocks noChangeArrowheads="1"/>
          </p:cNvSpPr>
          <p:nvPr/>
        </p:nvSpPr>
        <p:spPr bwMode="auto">
          <a:xfrm>
            <a:off x="0" y="998538"/>
            <a:ext cx="9144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Arial" panose="020B0604020202020204" pitchFamily="34" charset="0"/>
              </a:rPr>
              <a:t>    </a:t>
            </a:r>
          </a:p>
        </p:txBody>
      </p:sp>
      <p:sp>
        <p:nvSpPr>
          <p:cNvPr id="29703" name="Rectangle 39">
            <a:extLst>
              <a:ext uri="{FF2B5EF4-FFF2-40B4-BE49-F238E27FC236}">
                <a16:creationId xmlns:a16="http://schemas.microsoft.com/office/drawing/2014/main" id="{3F04A3A9-671B-0523-B050-F278F192B3F2}"/>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7AB2B672-91FC-F63A-7A1A-C66EFEF04418}"/>
              </a:ext>
            </a:extLst>
          </p:cNvPr>
          <p:cNvSpPr>
            <a:spLocks noChangeArrowheads="1"/>
          </p:cNvSpPr>
          <p:nvPr/>
        </p:nvSpPr>
        <p:spPr bwMode="auto">
          <a:xfrm>
            <a:off x="2674913" y="345992"/>
            <a:ext cx="6019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regala gioia a chi costruisce la pace </a:t>
            </a:r>
          </a:p>
          <a:p>
            <a:pPr eaLnBrk="1" hangingPunct="1"/>
            <a:r>
              <a:rPr lang="it-IT" altLang="it-IT" sz="1800" i="1" dirty="0">
                <a:solidFill>
                  <a:srgbClr val="000000"/>
                </a:solidFill>
                <a:latin typeface="Verdana" panose="020B0604030504040204" pitchFamily="34" charset="0"/>
                <a:cs typeface="Arial" panose="020B0604020202020204" pitchFamily="34" charset="0"/>
              </a:rPr>
              <a:t>Lc 6,17.20-26</a:t>
            </a:r>
            <a:r>
              <a:rPr lang="it-IT" altLang="it-IT" sz="1800" i="1" dirty="0">
                <a:solidFill>
                  <a:srgbClr val="000000"/>
                </a:solidFill>
                <a:latin typeface="Arial" panose="020B060402020202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93A7A0EF-502A-8C0A-6C9C-A5C43B8FF5F1}"/>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29715" name="Rectangle 19">
            <a:extLst>
              <a:ext uri="{FF2B5EF4-FFF2-40B4-BE49-F238E27FC236}">
                <a16:creationId xmlns:a16="http://schemas.microsoft.com/office/drawing/2014/main" id="{9D69BFE9-A4AD-E8D5-B186-1D6EC5937683}"/>
              </a:ext>
            </a:extLst>
          </p:cNvPr>
          <p:cNvSpPr>
            <a:spLocks noChangeArrowheads="1"/>
          </p:cNvSpPr>
          <p:nvPr/>
        </p:nvSpPr>
        <p:spPr bwMode="auto">
          <a:xfrm>
            <a:off x="107504"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rgbClr val="000000"/>
                </a:solidFill>
                <a:latin typeface="Verdana" panose="020B0604030504040204" pitchFamily="34" charset="0"/>
                <a:ea typeface="Verdana" panose="020B0604030504040204" pitchFamily="34" charset="0"/>
              </a:rPr>
              <a:t>   		   </a:t>
            </a:r>
            <a:r>
              <a:rPr lang="it-IT" altLang="it-IT" sz="1800" dirty="0">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Se non siamo come sonnambuli, questo Vangelo ci dà 	               la scossa. «Sono venuto a portare il lieto annuncio ai 	               poveri», aveva detto nella sinagoga, eco della voce di Isaia. Ed eccolo qui, il miracolo: beati voi poveri.</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luogo della felicità è Dio, ma il luogo di Dio è la croce, le infinite croci degli uomini. E aggiunge un'antitesi abbagliante: non sono i poveri il problema del mondo, ma i ricchi: guai a voi ricchi. Sillabe sospese tra sogno e miracolo, che erano state osate, prima ancora che da Gesù, da Maria nel canto del Magnificat: ha saziato gli affamati di vita, ha rimandato i ricchi a mani vuote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(Lc 1,53).</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Se Gesù avesse detto che la povertà è ingiusta, e quindi semplicemente da rimuovere, il suo sarebbe stato l'insegnamento di un uomo saggio attento alle dinamiche sociali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 Virgili).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 quell'oracolo profetico, anzi più-che-profetico, quel “beati” che contiene pienezza, felicità, completezza, grazia, incollato a persone affamate e in lacrime, a poveracci, disgraziati, ai bastonati dalla vita, si oppone alla logica, ribalta il mondo, ci obbliga a guardare la storia con gli occhi dei poveri, non dei ricchi, altrimenti non cambierà mai niente.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ci saremmo aspettati: beati voi perché ci sarà un capovolgimento, un'alternanza, diventerete ricchi. No. Il progetto di Dio è più profondo. </a:t>
            </a:r>
            <a:endParaRPr lang="it-IT" altLang="it-IT" sz="1800" dirty="0">
              <a:solidFill>
                <a:schemeClr val="tx1"/>
              </a:solidFill>
              <a:latin typeface="Verdana" panose="020B0604030504040204" pitchFamily="34" charset="0"/>
              <a:ea typeface="Verdana" panose="020B0604030504040204" pitchFamily="34" charset="0"/>
            </a:endParaRPr>
          </a:p>
        </p:txBody>
      </p:sp>
      <p:pic>
        <p:nvPicPr>
          <p:cNvPr id="3" name="Immagine 2">
            <a:extLst>
              <a:ext uri="{FF2B5EF4-FFF2-40B4-BE49-F238E27FC236}">
                <a16:creationId xmlns:a16="http://schemas.microsoft.com/office/drawing/2014/main" id="{A3C739AE-18C3-0A42-552E-C9AFF6F1BC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392" y="109539"/>
            <a:ext cx="1962149" cy="1962149"/>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A6E94BDF-0CDE-1E6A-0A28-D572B25CC329}"/>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   </a:t>
            </a:r>
          </a:p>
        </p:txBody>
      </p:sp>
      <p:sp>
        <p:nvSpPr>
          <p:cNvPr id="31747" name="Rectangle 3">
            <a:extLst>
              <a:ext uri="{FF2B5EF4-FFF2-40B4-BE49-F238E27FC236}">
                <a16:creationId xmlns:a16="http://schemas.microsoft.com/office/drawing/2014/main" id="{F36A4388-757D-77BF-B26F-D5581384053A}"/>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mondo non sarà reso migliore da coloro che hanno accumulato più denaro. «Il vero problema del mondo non è la povertà, è la ricchezza! La povertà vuol dire libertà del cuore dai possessi; libertà come pace con le cose, pace con la terra, fonte di ogni altra pace. </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ricco invece è un uomo sempre in guerra con gli elementi, un violento, un usurpatore, il primo soggetto di disordine del mondo. Non sono i poveri i colpevoli del disordine, non è la povertà il male da combattere; il male da combattere è la ricchezza.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l'economia del mondo ad esigerlo: senza povertà non c'è salvezza rispetto al consumo delle fonti energetiche, non c'è possibilità di pane per tutti, non rapporto armonioso con la vita, non fraternità, non possibilità di pace. Appunto, non c'è beatitudine e felicità per nessuno. Perché non v'è pace con la terra, con le cose, con la natura. Non c'è rispetto per le creature»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(David Maria Turoldo).</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Beati voi... Il Vangelo più alternativo che si possa pensare. Manifesto stravolgente e contromano; e, al tempo stesso, vangelo amico. Perché le beatitudini non sono un decreto, un comando da osservare, ma il cuore dell'annuncio di Gesù: sono la bella notizia che Dio regala vita a chi produce amore, Dio regala gioia a chi costruisce pace.</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In esse è l'inizio della guarigione del cuore, perché il cuore guarito sia l'inizio della guarigione del mondo.</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E9CE82C7-57CA-988E-EB6A-8B1748329903}"/>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DEOSPACE, INSTAGRAM, LINKEDIN </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A3694C70-0D72-486D-2F53-4CE9AC3730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BC17A9E9-7606-78EC-03F3-FA78735B19E2}"/>
              </a:ext>
            </a:extLst>
          </p:cNvPr>
          <p:cNvSpPr>
            <a:spLocks noChangeArrowheads="1"/>
          </p:cNvSpPr>
          <p:nvPr/>
        </p:nvSpPr>
        <p:spPr bwMode="auto">
          <a:xfrm>
            <a:off x="2339752" y="456692"/>
            <a:ext cx="63246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God gives joy to those who build peace </a:t>
            </a: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Lk 6:17.20-26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542FEEE5-EEEB-0D93-9850-C64C8A7EB1E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A0472D2-DEFC-E0B3-256E-F376780D3440}"/>
              </a:ext>
            </a:extLst>
          </p:cNvPr>
          <p:cNvSpPr>
            <a:spLocks noChangeArrowheads="1"/>
          </p:cNvSpPr>
          <p:nvPr/>
        </p:nvSpPr>
        <p:spPr bwMode="auto">
          <a:xfrm>
            <a:off x="0" y="1547813"/>
            <a:ext cx="9144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3813" name="Rectangle 21">
            <a:extLst>
              <a:ext uri="{FF2B5EF4-FFF2-40B4-BE49-F238E27FC236}">
                <a16:creationId xmlns:a16="http://schemas.microsoft.com/office/drawing/2014/main" id="{7022C45C-1477-7AE1-1CA7-67F720300C36}"/>
              </a:ext>
            </a:extLst>
          </p:cNvPr>
          <p:cNvSpPr>
            <a:spLocks noChangeArrowheads="1"/>
          </p:cNvSpPr>
          <p:nvPr/>
        </p:nvSpPr>
        <p:spPr bwMode="auto">
          <a:xfrm>
            <a:off x="33427" y="1491963"/>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If we are not like sleepwalkers, this Gospel gives us a 	              jolt.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 have come to bring good news to the poor,</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He had 	              said in the synagogue, an echo of Isaiah's voice. And here it is, the miracle: blessed are you poor. </a:t>
            </a: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place of happiness is God, but the place of God is the cross, the infinite crosses of men. And He adds a dazzling antithesis: the poor are not the world's problem, but the rich: woe to you rich. Syllables suspended between dream and miracle, which had been dared, even before Jesus, by Mary in the song of the Magnificat: He has satisfied those hungry for life, He has sent the rich away empty-handed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Lk 1:53</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If Jesus had said that poverty is unjust, and therefore simply to be removed, His would have been the teaching of a wise man attentive to social dynamics (R. </a:t>
            </a:r>
            <a:r>
              <a:rPr lang="en-US"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Virgili</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But that prophetic oracle, indeed more-than-prophetic, that “blessed” that contains fullness, happiness, completeness, grace, glued to hungry and tearful people, to poor wretches, unfortunates, those beaten by life, opposes logic, overturns the world, forces us to look at history with the eyes of the poor, not of the rich, otherwise nothing will ever change. </a:t>
            </a: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And we would have expected: blessed are you because there will be a reversal, an alternation, you will become rich. No. God's plan is deeper. </a:t>
            </a:r>
            <a:endPar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33814" name="Rectangle 22">
            <a:extLst>
              <a:ext uri="{FF2B5EF4-FFF2-40B4-BE49-F238E27FC236}">
                <a16:creationId xmlns:a16="http://schemas.microsoft.com/office/drawing/2014/main" id="{A1CDA56C-EF84-6B96-6F03-D31C167A3425}"/>
              </a:ext>
            </a:extLst>
          </p:cNvPr>
          <p:cNvSpPr>
            <a:spLocks noChangeArrowheads="1"/>
          </p:cNvSpPr>
          <p:nvPr/>
        </p:nvSpPr>
        <p:spPr bwMode="auto">
          <a:xfrm>
            <a:off x="0" y="657860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pic>
        <p:nvPicPr>
          <p:cNvPr id="2" name="Immagine 1">
            <a:extLst>
              <a:ext uri="{FF2B5EF4-FFF2-40B4-BE49-F238E27FC236}">
                <a16:creationId xmlns:a16="http://schemas.microsoft.com/office/drawing/2014/main" id="{E74E9A8D-95E9-8A27-D87F-888620D072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710" y="313972"/>
            <a:ext cx="1962149" cy="1962149"/>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2890765B-CD6E-5706-B590-A58AC079F44F}"/>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5843" name="Rectangle 3">
            <a:extLst>
              <a:ext uri="{FF2B5EF4-FFF2-40B4-BE49-F238E27FC236}">
                <a16:creationId xmlns:a16="http://schemas.microsoft.com/office/drawing/2014/main" id="{C0CD8ADB-4F98-7158-BDA0-5B3D743EF429}"/>
              </a:ext>
            </a:extLst>
          </p:cNvPr>
          <p:cNvSpPr>
            <a:spLocks noChangeArrowheads="1"/>
          </p:cNvSpPr>
          <p:nvPr/>
        </p:nvSpPr>
        <p:spPr bwMode="auto">
          <a:xfrm>
            <a:off x="0" y="0"/>
            <a:ext cx="9144000" cy="6924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1800" dirty="0">
                <a:solidFill>
                  <a:schemeClr val="tx1"/>
                </a:solidFill>
                <a:effectLst/>
                <a:latin typeface="Verdana" panose="020B0604030504040204" pitchFamily="34" charset="0"/>
                <a:ea typeface="Times New Roman" panose="02020603050405020304" pitchFamily="18" charset="0"/>
              </a:rPr>
              <a:t>   The world will not be made better by those who have accumulated more money. «The real problem of the world is not poverty, it is wealth! Poverty means freedom of the heart from possessions; freedom as peace with things, peace with the earth, source of every other peace. </a:t>
            </a: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The rich man, on the other hand, is a man always at war with the elements, a violent man, a usurper, the first subject of disorder in the world. The poor are not to blame for the disorder, poverty is not the evil to be fought; the evil to be fought is wealth. </a:t>
            </a:r>
          </a:p>
          <a:p>
            <a:pPr algn="l"/>
            <a:endParaRPr lang="en-US" sz="1200" dirty="0">
              <a:solidFill>
                <a:schemeClr val="tx1"/>
              </a:solidFill>
              <a:latin typeface="Verdana" panose="020B0604030504040204" pitchFamily="34" charset="0"/>
              <a:ea typeface="Times New Roman" panose="02020603050405020304" pitchFamily="18" charset="0"/>
            </a:endParaRPr>
          </a:p>
          <a:p>
            <a:pPr algn="l"/>
            <a:r>
              <a:rPr lang="en-US" sz="1800" dirty="0">
                <a:solidFill>
                  <a:schemeClr val="tx1"/>
                </a:solidFill>
                <a:effectLst/>
                <a:latin typeface="Verdana" panose="020B0604030504040204" pitchFamily="34" charset="0"/>
                <a:ea typeface="Times New Roman" panose="02020603050405020304" pitchFamily="18" charset="0"/>
              </a:rPr>
              <a:t>   It is the economy of the world that demands it: without poverty there is no salvation concerning the consumption of energy sources, there is no possibility of bread for all, no harmonious relationship with life, no brotherhood, no possibility of peace. Precisely, there is no beatitude and happiness for anyone. </a:t>
            </a:r>
          </a:p>
          <a:p>
            <a:pPr algn="l"/>
            <a:endParaRPr lang="en-US" sz="1200" dirty="0">
              <a:solidFill>
                <a:schemeClr val="tx1"/>
              </a:solidFill>
              <a:effectLst/>
              <a:latin typeface="Verdana" panose="020B0604030504040204" pitchFamily="34" charset="0"/>
              <a:ea typeface="Times New Roman" panose="02020603050405020304" pitchFamily="18" charset="0"/>
            </a:endParaRP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Because there is no peace with the earth, with things, with nature. There is no respect for creatures" (</a:t>
            </a:r>
            <a:r>
              <a:rPr lang="en-US" sz="1800" i="1" dirty="0">
                <a:solidFill>
                  <a:schemeClr val="tx1"/>
                </a:solidFill>
                <a:effectLst/>
                <a:latin typeface="Verdana" panose="020B0604030504040204" pitchFamily="34" charset="0"/>
                <a:ea typeface="Times New Roman" panose="02020603050405020304" pitchFamily="18" charset="0"/>
              </a:rPr>
              <a:t>David Maria </a:t>
            </a:r>
            <a:r>
              <a:rPr lang="en-US" sz="1800" i="1" dirty="0" err="1">
                <a:solidFill>
                  <a:schemeClr val="tx1"/>
                </a:solidFill>
                <a:effectLst/>
                <a:latin typeface="Verdana" panose="020B0604030504040204" pitchFamily="34" charset="0"/>
                <a:ea typeface="Times New Roman" panose="02020603050405020304" pitchFamily="18" charset="0"/>
              </a:rPr>
              <a:t>Turoldo</a:t>
            </a:r>
            <a:r>
              <a:rPr lang="en-US" sz="1800" dirty="0">
                <a:solidFill>
                  <a:schemeClr val="tx1"/>
                </a:solidFill>
                <a:effectLst/>
                <a:latin typeface="Verdana" panose="020B0604030504040204" pitchFamily="34" charset="0"/>
                <a:ea typeface="Times New Roman" panose="02020603050405020304" pitchFamily="18" charset="0"/>
              </a:rPr>
              <a:t>). </a:t>
            </a: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Blessed are you... The most alternative Gospel that one can think of. A shocking and counter-current manifesto; and, at the same time, a friendly gospel. Because the Beatitudes are not a decree, a command to be observed, but the heart of Jesus' announcement: they are the good news that God gives life to those who produce love, God gives joy to those who build peace. </a:t>
            </a: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In them is the beginning of the healing of the heart, because the healed heart is the beginning of the healing of the world.</a:t>
            </a:r>
            <a:endParaRPr lang="it-IT" sz="1800" dirty="0">
              <a:solidFill>
                <a:schemeClr val="tx1"/>
              </a:solidFill>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630F9C56-82E9-98AF-5096-E3816ECB37FB}"/>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GEREMIA</a:t>
            </a:r>
          </a:p>
        </p:txBody>
      </p:sp>
      <p:sp>
        <p:nvSpPr>
          <p:cNvPr id="5123" name="Rectangle 157">
            <a:extLst>
              <a:ext uri="{FF2B5EF4-FFF2-40B4-BE49-F238E27FC236}">
                <a16:creationId xmlns:a16="http://schemas.microsoft.com/office/drawing/2014/main" id="{E321DF92-419F-C725-AF00-708FF583BE08}"/>
              </a:ext>
            </a:extLst>
          </p:cNvPr>
          <p:cNvSpPr>
            <a:spLocks noChangeArrowheads="1"/>
          </p:cNvSpPr>
          <p:nvPr/>
        </p:nvSpPr>
        <p:spPr bwMode="auto">
          <a:xfrm>
            <a:off x="1295400" y="1447800"/>
            <a:ext cx="327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4" name="Rectangle 158">
            <a:extLst>
              <a:ext uri="{FF2B5EF4-FFF2-40B4-BE49-F238E27FC236}">
                <a16:creationId xmlns:a16="http://schemas.microsoft.com/office/drawing/2014/main" id="{87B07E46-44EE-6F87-CDD4-0DA2A4AEF379}"/>
              </a:ext>
            </a:extLst>
          </p:cNvPr>
          <p:cNvSpPr>
            <a:spLocks noChangeArrowheads="1"/>
          </p:cNvSpPr>
          <p:nvPr/>
        </p:nvSpPr>
        <p:spPr bwMode="auto">
          <a:xfrm>
            <a:off x="4648200" y="1524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FC7FE54B-9E2C-D4D6-DDF3-90452A8094EF}"/>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90033"/>
                </a:solidFill>
                <a:latin typeface="Verdana" panose="020B0604030504040204" pitchFamily="34" charset="0"/>
                <a:cs typeface="Arial" panose="020B0604020202020204" pitchFamily="34" charset="0"/>
              </a:rPr>
              <a:t>JEREMIAH</a:t>
            </a:r>
          </a:p>
        </p:txBody>
      </p:sp>
      <p:sp>
        <p:nvSpPr>
          <p:cNvPr id="327031" name="Rectangle 375">
            <a:extLst>
              <a:ext uri="{FF2B5EF4-FFF2-40B4-BE49-F238E27FC236}">
                <a16:creationId xmlns:a16="http://schemas.microsoft.com/office/drawing/2014/main" id="{F40B169B-AD15-127E-DB95-635D283C0ADB}"/>
              </a:ext>
            </a:extLst>
          </p:cNvPr>
          <p:cNvSpPr>
            <a:spLocks noChangeArrowheads="1"/>
          </p:cNvSpPr>
          <p:nvPr/>
        </p:nvSpPr>
        <p:spPr bwMode="auto">
          <a:xfrm>
            <a:off x="685800" y="0"/>
            <a:ext cx="8001000" cy="101441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1400">
              <a:solidFill>
                <a:schemeClr val="bg1"/>
              </a:solidFill>
              <a:effectLst>
                <a:outerShdw blurRad="38100" dist="38100" dir="2700000" algn="tl">
                  <a:srgbClr val="000000"/>
                </a:outerShdw>
              </a:effectLst>
              <a:latin typeface="Verdana" panose="020B0604030504040204" pitchFamily="34" charset="0"/>
            </a:endParaRPr>
          </a:p>
        </p:txBody>
      </p:sp>
      <p:sp>
        <p:nvSpPr>
          <p:cNvPr id="5261" name="Rectangle 141">
            <a:extLst>
              <a:ext uri="{FF2B5EF4-FFF2-40B4-BE49-F238E27FC236}">
                <a16:creationId xmlns:a16="http://schemas.microsoft.com/office/drawing/2014/main" id="{7BDE0AD0-421E-6C9E-A122-6A1AE7DF096B}"/>
              </a:ext>
            </a:extLst>
          </p:cNvPr>
          <p:cNvSpPr>
            <a:spLocks noChangeArrowheads="1"/>
          </p:cNvSpPr>
          <p:nvPr/>
        </p:nvSpPr>
        <p:spPr bwMode="auto">
          <a:xfrm>
            <a:off x="1371600" y="1524000"/>
            <a:ext cx="2971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latin typeface="Verdana" panose="020B0604030504040204" pitchFamily="34" charset="0"/>
                <a:cs typeface="Times New Roman" panose="02020603050405020304" pitchFamily="18" charset="0"/>
              </a:rPr>
              <a:t>    </a:t>
            </a:r>
            <a:r>
              <a:rPr lang="it-IT" altLang="it-IT" sz="1800">
                <a:solidFill>
                  <a:schemeClr val="tx1"/>
                </a:solidFill>
                <a:latin typeface="Verdana" panose="020B0604030504040204" pitchFamily="34" charset="0"/>
                <a:cs typeface="Times New Roman" panose="02020603050405020304" pitchFamily="18" charset="0"/>
              </a:rPr>
              <a:t>Così dice il Signore: «Maledetto l’uomo che confida nell’uomo, e pone nella carne il suo sostegno, allontanando il suo cuore dal Signore. </a:t>
            </a:r>
            <a:r>
              <a:rPr lang="it-IT" altLang="it-IT" sz="1800" i="1">
                <a:solidFill>
                  <a:schemeClr val="tx1"/>
                </a:solidFill>
                <a:latin typeface="Verdana" panose="020B0604030504040204" pitchFamily="34" charset="0"/>
                <a:cs typeface="Times New Roman" panose="02020603050405020304" pitchFamily="18" charset="0"/>
              </a:rPr>
              <a:t>(Ger 17,5)</a:t>
            </a:r>
            <a:endParaRPr lang="it-IT" altLang="it-IT" sz="1800" i="1">
              <a:solidFill>
                <a:schemeClr val="tx1"/>
              </a:solidFill>
              <a:latin typeface="Verdana" panose="020B0604030504040204" pitchFamily="34" charset="0"/>
            </a:endParaRPr>
          </a:p>
        </p:txBody>
      </p:sp>
      <p:sp>
        <p:nvSpPr>
          <p:cNvPr id="5262" name="Rectangle 142">
            <a:extLst>
              <a:ext uri="{FF2B5EF4-FFF2-40B4-BE49-F238E27FC236}">
                <a16:creationId xmlns:a16="http://schemas.microsoft.com/office/drawing/2014/main" id="{889FB98A-53CB-A2C8-2F20-152056E03738}"/>
              </a:ext>
            </a:extLst>
          </p:cNvPr>
          <p:cNvSpPr>
            <a:spLocks noChangeArrowheads="1"/>
          </p:cNvSpPr>
          <p:nvPr/>
        </p:nvSpPr>
        <p:spPr bwMode="auto">
          <a:xfrm>
            <a:off x="4648200" y="15240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000000"/>
                </a:solidFill>
                <a:latin typeface="Verdana" panose="020B0604030504040204" pitchFamily="34" charset="0"/>
                <a:cs typeface="Times New Roman" panose="02020603050405020304" pitchFamily="18" charset="0"/>
              </a:rPr>
              <a:t>This is what Yahweh says, "Cursed is the man who trusts in human beings and depends on a mortal for his life, while his heart is drawn away from Yahweh! </a:t>
            </a:r>
            <a:r>
              <a:rPr lang="en-US" altLang="it-IT" sz="1800" i="1">
                <a:solidFill>
                  <a:srgbClr val="000000"/>
                </a:solidFill>
                <a:latin typeface="Verdana" panose="020B0604030504040204" pitchFamily="34" charset="0"/>
                <a:cs typeface="Times New Roman" panose="02020603050405020304" pitchFamily="18" charset="0"/>
              </a:rPr>
              <a:t>(Jer 17:5)</a:t>
            </a:r>
            <a:r>
              <a:rPr lang="en-US" altLang="it-IT" sz="1800">
                <a:solidFill>
                  <a:srgbClr val="000000"/>
                </a:solidFill>
                <a:latin typeface="Verdana" panose="020B0604030504040204" pitchFamily="34" charset="0"/>
                <a:cs typeface="Times New Roman" panose="02020603050405020304" pitchFamily="18" charset="0"/>
              </a:rPr>
              <a:t>  </a:t>
            </a:r>
            <a:endParaRPr lang="en-US" altLang="it-IT" sz="1800">
              <a:latin typeface="Verdana" panose="020B0604030504040204" pitchFamily="34" charset="0"/>
            </a:endParaRPr>
          </a:p>
        </p:txBody>
      </p:sp>
      <p:pic>
        <p:nvPicPr>
          <p:cNvPr id="5264" name="Picture 144">
            <a:extLst>
              <a:ext uri="{FF2B5EF4-FFF2-40B4-BE49-F238E27FC236}">
                <a16:creationId xmlns:a16="http://schemas.microsoft.com/office/drawing/2014/main" id="{86C02C35-0097-9AAD-0517-40A9E0282A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810000"/>
            <a:ext cx="297180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5266" name="Picture 146">
            <a:extLst>
              <a:ext uri="{FF2B5EF4-FFF2-40B4-BE49-F238E27FC236}">
                <a16:creationId xmlns:a16="http://schemas.microsoft.com/office/drawing/2014/main" id="{E40B17DA-2A9F-F290-8C35-8E70199806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10000"/>
            <a:ext cx="3200400" cy="223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655F156-797E-9A88-9C95-69223A9C1ED9}"/>
              </a:ext>
            </a:extLst>
          </p:cNvPr>
          <p:cNvSpPr>
            <a:spLocks noGrp="1" noChangeArrowheads="1"/>
          </p:cNvSpPr>
          <p:nvPr>
            <p:ph type="title"/>
          </p:nvPr>
        </p:nvSpPr>
        <p:spPr>
          <a:xfrm>
            <a:off x="0" y="228600"/>
            <a:ext cx="9144000" cy="1066800"/>
          </a:xfrm>
        </p:spPr>
        <p:txBody>
          <a:bodyPr/>
          <a:lstStyle/>
          <a:p>
            <a:pPr eaLnBrk="1" hangingPunct="1"/>
            <a:r>
              <a:rPr lang="it-IT" altLang="it-IT" sz="1800">
                <a:solidFill>
                  <a:srgbClr val="990033"/>
                </a:solidFill>
                <a:latin typeface="Verdana" panose="020B0604030504040204" pitchFamily="34" charset="0"/>
                <a:cs typeface="Arial" panose="020B0604020202020204" pitchFamily="34" charset="0"/>
              </a:rPr>
              <a:t> </a:t>
            </a:r>
            <a:endParaRPr lang="it-IT" altLang="it-IT" sz="1800" i="1">
              <a:solidFill>
                <a:schemeClr val="bg1"/>
              </a:solidFill>
              <a:latin typeface="Verdana" panose="020B0604030504040204" pitchFamily="34" charset="0"/>
              <a:cs typeface="Arial" panose="020B0604020202020204" pitchFamily="34" charset="0"/>
            </a:endParaRPr>
          </a:p>
        </p:txBody>
      </p:sp>
      <p:sp>
        <p:nvSpPr>
          <p:cNvPr id="7171" name="Rectangle 5">
            <a:extLst>
              <a:ext uri="{FF2B5EF4-FFF2-40B4-BE49-F238E27FC236}">
                <a16:creationId xmlns:a16="http://schemas.microsoft.com/office/drawing/2014/main" id="{76A2C210-EA57-1E76-8C05-9A3DD6683890}"/>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17" name="Picture 49">
            <a:extLst>
              <a:ext uri="{FF2B5EF4-FFF2-40B4-BE49-F238E27FC236}">
                <a16:creationId xmlns:a16="http://schemas.microsoft.com/office/drawing/2014/main" id="{2D1F0288-0434-8B59-ECFA-63FA786BF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218" name="Rectangle 50">
            <a:extLst>
              <a:ext uri="{FF2B5EF4-FFF2-40B4-BE49-F238E27FC236}">
                <a16:creationId xmlns:a16="http://schemas.microsoft.com/office/drawing/2014/main" id="{CB98EE06-5699-FFE0-C6F1-BFD9FF4FA6F6}"/>
              </a:ext>
            </a:extLst>
          </p:cNvPr>
          <p:cNvSpPr>
            <a:spLocks noChangeArrowheads="1"/>
          </p:cNvSpPr>
          <p:nvPr/>
        </p:nvSpPr>
        <p:spPr bwMode="auto">
          <a:xfrm>
            <a:off x="0" y="609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00"/>
                </a:solidFill>
                <a:latin typeface="Verdana" panose="020B0604030504040204" pitchFamily="34" charset="0"/>
                <a:cs typeface="Times New Roman" panose="02020603050405020304" pitchFamily="18" charset="0"/>
              </a:rPr>
              <a:t>Sarà come un tamarisco nella steppa; non vedrà venire il bene, dimorerà in luoghi aridi nel deserto, in una terra di salsedine, dove nessuno può vivere.  Benedetto l’uomo che confida nel Signore e il Signore è la sua fiducia. </a:t>
            </a:r>
            <a:br>
              <a:rPr lang="it-IT" altLang="it-IT" sz="1800" i="1">
                <a:solidFill>
                  <a:srgbClr val="FFFF00"/>
                </a:solidFill>
                <a:latin typeface="Verdana" panose="020B0604030504040204" pitchFamily="34" charset="0"/>
                <a:cs typeface="Arial" panose="020B0604020202020204" pitchFamily="34" charset="0"/>
              </a:rPr>
            </a:br>
            <a:r>
              <a:rPr lang="it-IT" altLang="it-IT" sz="1800" i="1">
                <a:solidFill>
                  <a:srgbClr val="FFFF00"/>
                </a:solidFill>
                <a:latin typeface="Verdana" panose="020B0604030504040204" pitchFamily="34" charset="0"/>
                <a:cs typeface="Arial" panose="020B0604020202020204" pitchFamily="34" charset="0"/>
              </a:rPr>
              <a:t> (Ger 17, 6-7)</a:t>
            </a:r>
            <a:br>
              <a:rPr lang="it-IT" altLang="it-IT" sz="1800" i="1">
                <a:solidFill>
                  <a:srgbClr val="FFFF00"/>
                </a:solidFill>
                <a:latin typeface="Verdana" panose="020B0604030504040204" pitchFamily="34" charset="0"/>
                <a:cs typeface="Arial" panose="020B0604020202020204" pitchFamily="34" charset="0"/>
              </a:rPr>
            </a:br>
            <a:endParaRPr lang="it-IT" altLang="it-IT" sz="1800" i="1">
              <a:solidFill>
                <a:srgbClr val="FFFF00"/>
              </a:solidFill>
              <a:latin typeface="Verdana" panose="020B0604030504040204" pitchFamily="34" charset="0"/>
              <a:cs typeface="Arial" panose="020B0604020202020204" pitchFamily="34" charset="0"/>
            </a:endParaRPr>
          </a:p>
        </p:txBody>
      </p:sp>
      <p:sp>
        <p:nvSpPr>
          <p:cNvPr id="7219" name="Rectangle 51">
            <a:extLst>
              <a:ext uri="{FF2B5EF4-FFF2-40B4-BE49-F238E27FC236}">
                <a16:creationId xmlns:a16="http://schemas.microsoft.com/office/drawing/2014/main" id="{49FF7F75-E38F-1A4F-071D-56BE805D22BC}"/>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it-IT" sz="1800">
                <a:solidFill>
                  <a:srgbClr val="000000"/>
                </a:solidFill>
                <a:latin typeface="Verdana" panose="020B0604030504040204" pitchFamily="34" charset="0"/>
                <a:cs typeface="Times New Roman" panose="02020603050405020304" pitchFamily="18" charset="0"/>
              </a:rPr>
              <a:t>He is like a bunch of thistles in dry land, in parched desert places, in a salt land where no one lives and who never finds happiness. Blessed is the man who puts his trust in Yahweh and whose confidence is in him!</a:t>
            </a:r>
            <a:r>
              <a:rPr lang="it-IT"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Arial" panose="020B0604020202020204" pitchFamily="34" charset="0"/>
              </a:rPr>
              <a:t>(Jer 17: 6-7) </a:t>
            </a:r>
            <a:endParaRPr lang="it-IT" altLang="it-IT" sz="1800" i="1">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1026">
            <a:extLst>
              <a:ext uri="{FF2B5EF4-FFF2-40B4-BE49-F238E27FC236}">
                <a16:creationId xmlns:a16="http://schemas.microsoft.com/office/drawing/2014/main" id="{880CAF76-CF5B-F8FC-B542-71AEF681BA53}"/>
              </a:ext>
            </a:extLst>
          </p:cNvPr>
          <p:cNvSpPr>
            <a:spLocks noGrp="1" noChangeArrowheads="1"/>
          </p:cNvSpPr>
          <p:nvPr>
            <p:ph type="title"/>
          </p:nvPr>
        </p:nvSpPr>
        <p:spPr>
          <a:xfrm>
            <a:off x="0" y="533400"/>
            <a:ext cx="9144000" cy="1371600"/>
          </a:xfrm>
          <a:solidFill>
            <a:srgbClr val="008000">
              <a:alpha val="50000"/>
            </a:srgbClr>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Arial" panose="020B0604020202020204" pitchFamily="34" charset="0"/>
              </a:rPr>
              <a:t>È come un albero piantato lungo un corso d’acqua, verso la corrente stende le radici; non teme quando viene il caldo, le sue foglie rimangono verdi, nell’anno della siccità non si dà pena, non smette di produrre frutti».                </a:t>
            </a:r>
            <a:r>
              <a:rPr lang="it-IT" altLang="it-IT" sz="1800" i="1">
                <a:solidFill>
                  <a:schemeClr val="bg1"/>
                </a:solidFill>
                <a:latin typeface="Verdana" panose="020B0604030504040204" pitchFamily="34" charset="0"/>
                <a:cs typeface="Arial" panose="020B0604020202020204" pitchFamily="34" charset="0"/>
              </a:rPr>
              <a:t>(Ger 17, 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1028">
            <a:extLst>
              <a:ext uri="{FF2B5EF4-FFF2-40B4-BE49-F238E27FC236}">
                <a16:creationId xmlns:a16="http://schemas.microsoft.com/office/drawing/2014/main" id="{FEEC280B-512D-3018-395F-2C341D98DB43}"/>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4876" name="Rectangle 1036">
            <a:extLst>
              <a:ext uri="{FF2B5EF4-FFF2-40B4-BE49-F238E27FC236}">
                <a16:creationId xmlns:a16="http://schemas.microsoft.com/office/drawing/2014/main" id="{4CC22E6D-A0EE-8F6D-B4A1-5042E057CA45}"/>
              </a:ext>
            </a:extLst>
          </p:cNvPr>
          <p:cNvSpPr>
            <a:spLocks noChangeArrowheads="1"/>
          </p:cNvSpPr>
          <p:nvPr/>
        </p:nvSpPr>
        <p:spPr bwMode="auto">
          <a:xfrm>
            <a:off x="0" y="5257800"/>
            <a:ext cx="9144000" cy="1038225"/>
          </a:xfrm>
          <a:prstGeom prst="rect">
            <a:avLst/>
          </a:prstGeom>
          <a:solidFill>
            <a:srgbClr val="008000">
              <a:alpha val="50000"/>
            </a:srgbClr>
          </a:solidFill>
          <a:ln w="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en-GB" altLang="it-IT" sz="800">
              <a:solidFill>
                <a:schemeClr val="bg1"/>
              </a:solidFill>
              <a:latin typeface="Verdana" panose="020B0604030504040204" pitchFamily="34" charset="0"/>
              <a:cs typeface="Arial" panose="020B0604020202020204" pitchFamily="34" charset="0"/>
            </a:endParaRPr>
          </a:p>
          <a:p>
            <a:pPr eaLnBrk="1" hangingPunct="1"/>
            <a:r>
              <a:rPr lang="en-GB" altLang="it-IT" sz="1800">
                <a:solidFill>
                  <a:schemeClr val="bg1"/>
                </a:solidFill>
                <a:latin typeface="Verdana" panose="020B0604030504040204" pitchFamily="34" charset="0"/>
                <a:cs typeface="Arial" panose="020B0604020202020204" pitchFamily="34" charset="0"/>
              </a:rPr>
              <a:t>He is like a tree planted by the water, sending out its roots towards the stream. He has no fear when the heat comes, his leaves are always green; the year of drought is no problem and he can always bear fruit.  </a:t>
            </a:r>
            <a:r>
              <a:rPr lang="it-IT" altLang="it-IT" sz="1800" i="1">
                <a:solidFill>
                  <a:schemeClr val="bg1"/>
                </a:solidFill>
                <a:latin typeface="Verdana" panose="020B0604030504040204" pitchFamily="34" charset="0"/>
                <a:cs typeface="Arial" panose="020B0604020202020204" pitchFamily="34" charset="0"/>
              </a:rPr>
              <a:t>(Jer 17:8)</a:t>
            </a:r>
            <a:endParaRPr lang="it-IT" altLang="it-IT"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4384">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47DC644-F47B-0FCE-7C94-AE009901B212}"/>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it-IT" altLang="it-IT" sz="1000">
                <a:solidFill>
                  <a:srgbClr val="320011"/>
                </a:solidFill>
                <a:latin typeface="Verdana" panose="020B0604030504040204" pitchFamily="34" charset="0"/>
                <a:cs typeface="Arial" panose="020B0604020202020204" pitchFamily="34" charset="0"/>
              </a:rPr>
              <a:t>st</a:t>
            </a:r>
            <a:r>
              <a:rPr lang="it-IT" altLang="it-IT" sz="1800">
                <a:solidFill>
                  <a:srgbClr val="320011"/>
                </a:solidFill>
                <a:latin typeface="Verdana" panose="020B0604030504040204" pitchFamily="34" charset="0"/>
                <a:cs typeface="Arial" panose="020B0604020202020204" pitchFamily="34" charset="0"/>
              </a:rPr>
              <a:t> </a:t>
            </a:r>
            <a:r>
              <a:rPr lang="en-US" altLang="it-IT" sz="1200">
                <a:solidFill>
                  <a:srgbClr val="320011"/>
                </a:solidFill>
                <a:latin typeface="Verdana" panose="020B0604030504040204" pitchFamily="34" charset="0"/>
                <a:cs typeface="Arial" panose="020B0604020202020204" pitchFamily="34" charset="0"/>
              </a:rPr>
              <a:t>LETTER</a:t>
            </a:r>
            <a:r>
              <a:rPr lang="en-US" altLang="it-IT" sz="1800">
                <a:solidFill>
                  <a:srgbClr val="320011"/>
                </a:solidFill>
                <a:latin typeface="Verdana" panose="020B0604030504040204" pitchFamily="34" charset="0"/>
                <a:cs typeface="Arial" panose="020B0604020202020204" pitchFamily="34" charset="0"/>
              </a:rPr>
              <a:t>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CORINTHIAS </a:t>
            </a:r>
          </a:p>
        </p:txBody>
      </p:sp>
      <p:sp>
        <p:nvSpPr>
          <p:cNvPr id="202765" name="Rectangle 13">
            <a:extLst>
              <a:ext uri="{FF2B5EF4-FFF2-40B4-BE49-F238E27FC236}">
                <a16:creationId xmlns:a16="http://schemas.microsoft.com/office/drawing/2014/main" id="{81BAD019-1FF9-1796-1562-BD95407190B6}"/>
              </a:ext>
            </a:extLst>
          </p:cNvPr>
          <p:cNvSpPr>
            <a:spLocks noChangeArrowheads="1"/>
          </p:cNvSpPr>
          <p:nvPr/>
        </p:nvSpPr>
        <p:spPr bwMode="auto">
          <a:xfrm>
            <a:off x="762000" y="0"/>
            <a:ext cx="78486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E219A787-C916-BD51-9440-8C35EC07E1FE}"/>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1 LETTERA AI CORINTI </a:t>
            </a:r>
          </a:p>
        </p:txBody>
      </p:sp>
      <p:sp>
        <p:nvSpPr>
          <p:cNvPr id="11269" name="Rectangle 205">
            <a:extLst>
              <a:ext uri="{FF2B5EF4-FFF2-40B4-BE49-F238E27FC236}">
                <a16:creationId xmlns:a16="http://schemas.microsoft.com/office/drawing/2014/main" id="{B3AF3665-159D-03FB-EEB2-4093C02B8F7D}"/>
              </a:ext>
            </a:extLst>
          </p:cNvPr>
          <p:cNvSpPr>
            <a:spLocks noChangeArrowheads="1"/>
          </p:cNvSpPr>
          <p:nvPr/>
        </p:nvSpPr>
        <p:spPr bwMode="auto">
          <a:xfrm>
            <a:off x="1295400" y="1828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1270" name="Rectangle 206">
            <a:extLst>
              <a:ext uri="{FF2B5EF4-FFF2-40B4-BE49-F238E27FC236}">
                <a16:creationId xmlns:a16="http://schemas.microsoft.com/office/drawing/2014/main" id="{581B1CCE-A3AC-3D55-E988-9CD4BC616732}"/>
              </a:ext>
            </a:extLst>
          </p:cNvPr>
          <p:cNvSpPr>
            <a:spLocks noChangeArrowheads="1"/>
          </p:cNvSpPr>
          <p:nvPr/>
        </p:nvSpPr>
        <p:spPr bwMode="auto">
          <a:xfrm>
            <a:off x="4572000" y="1676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F8A18377-D819-1A4A-1F0B-0B3E9AF294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06" name="Picture 142">
            <a:extLst>
              <a:ext uri="{FF2B5EF4-FFF2-40B4-BE49-F238E27FC236}">
                <a16:creationId xmlns:a16="http://schemas.microsoft.com/office/drawing/2014/main" id="{0B5D0E82-3E79-BA2B-415D-5A0A3F6EB0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191000"/>
            <a:ext cx="2514600" cy="1979613"/>
          </a:xfrm>
          <a:prstGeom prst="rect">
            <a:avLst/>
          </a:prstGeom>
          <a:noFill/>
          <a:extLst>
            <a:ext uri="{909E8E84-426E-40DD-AFC4-6F175D3DCCD1}">
              <a14:hiddenFill xmlns:a14="http://schemas.microsoft.com/office/drawing/2010/main">
                <a:solidFill>
                  <a:srgbClr val="FFFFFF"/>
                </a:solidFill>
              </a14:hiddenFill>
            </a:ext>
          </a:extLst>
        </p:spPr>
      </p:pic>
      <p:sp>
        <p:nvSpPr>
          <p:cNvPr id="11407" name="Rectangle 143">
            <a:extLst>
              <a:ext uri="{FF2B5EF4-FFF2-40B4-BE49-F238E27FC236}">
                <a16:creationId xmlns:a16="http://schemas.microsoft.com/office/drawing/2014/main" id="{AC16102F-8458-57E1-3AF2-123EF16A0F9C}"/>
              </a:ext>
            </a:extLst>
          </p:cNvPr>
          <p:cNvSpPr>
            <a:spLocks noChangeArrowheads="1"/>
          </p:cNvSpPr>
          <p:nvPr/>
        </p:nvSpPr>
        <p:spPr bwMode="auto">
          <a:xfrm>
            <a:off x="1371600" y="1828800"/>
            <a:ext cx="31242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i="1">
                <a:solidFill>
                  <a:srgbClr val="000000"/>
                </a:solidFill>
                <a:latin typeface="Verdana" panose="020B0604030504040204" pitchFamily="34" charset="0"/>
                <a:cs typeface="Times New Roman" panose="02020603050405020304" pitchFamily="18" charset="0"/>
              </a:rPr>
              <a:t>   Fratelli,</a:t>
            </a:r>
            <a:r>
              <a:rPr lang="it-IT" altLang="it-IT" sz="1600">
                <a:solidFill>
                  <a:srgbClr val="000000"/>
                </a:solidFill>
                <a:latin typeface="Verdana" panose="020B0604030504040204" pitchFamily="34" charset="0"/>
                <a:cs typeface="Times New Roman" panose="02020603050405020304" pitchFamily="18" charset="0"/>
              </a:rPr>
              <a:t> se si annuncia che Cristo è risorto dai morti, come possono dire alcuni tra voi che non vi è risurrezione dei morti? Se infatti i morti non risorgono, neanche Cristo è risorto; (</a:t>
            </a:r>
            <a:r>
              <a:rPr lang="it-IT" altLang="it-IT" sz="1600" i="1">
                <a:solidFill>
                  <a:srgbClr val="000000"/>
                </a:solidFill>
                <a:latin typeface="Verdana" panose="020B0604030504040204" pitchFamily="34" charset="0"/>
                <a:cs typeface="Times New Roman" panose="02020603050405020304" pitchFamily="18" charset="0"/>
              </a:rPr>
              <a:t>1Cor 15, 12.16)</a:t>
            </a:r>
            <a:r>
              <a:rPr lang="it-IT" altLang="it-IT" sz="1600">
                <a:solidFill>
                  <a:srgbClr val="000000"/>
                </a:solidFill>
                <a:latin typeface="Verdana" panose="020B0604030504040204" pitchFamily="34" charset="0"/>
                <a:cs typeface="Times New Roman" panose="02020603050405020304" pitchFamily="18" charset="0"/>
              </a:rPr>
              <a:t> </a:t>
            </a:r>
            <a:endParaRPr lang="it-IT" altLang="it-IT" sz="1600">
              <a:solidFill>
                <a:srgbClr val="000000"/>
              </a:solidFill>
              <a:latin typeface="Verdana" panose="020B0604030504040204" pitchFamily="34" charset="0"/>
            </a:endParaRPr>
          </a:p>
        </p:txBody>
      </p:sp>
      <p:sp>
        <p:nvSpPr>
          <p:cNvPr id="11408" name="Rectangle 144">
            <a:extLst>
              <a:ext uri="{FF2B5EF4-FFF2-40B4-BE49-F238E27FC236}">
                <a16:creationId xmlns:a16="http://schemas.microsoft.com/office/drawing/2014/main" id="{29D35353-AAE5-3D58-B922-31DE3DA46293}"/>
              </a:ext>
            </a:extLst>
          </p:cNvPr>
          <p:cNvSpPr>
            <a:spLocks noChangeArrowheads="1"/>
          </p:cNvSpPr>
          <p:nvPr/>
        </p:nvSpPr>
        <p:spPr bwMode="auto">
          <a:xfrm>
            <a:off x="4648200" y="1905000"/>
            <a:ext cx="32766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600">
                <a:solidFill>
                  <a:srgbClr val="000000"/>
                </a:solidFill>
                <a:latin typeface="Verdana" panose="020B0604030504040204" pitchFamily="34" charset="0"/>
                <a:cs typeface="Times New Roman" panose="02020603050405020304" pitchFamily="18" charset="0"/>
              </a:rPr>
              <a:t>   Well, then, if Christ is preached as risen from the dead, how can some of you say that there is no resurrection of the dead?  If the dead are not raised, neither has Christ been raised. (</a:t>
            </a:r>
            <a:r>
              <a:rPr lang="en-US" altLang="it-IT" sz="1600" i="1">
                <a:solidFill>
                  <a:srgbClr val="000000"/>
                </a:solidFill>
                <a:latin typeface="Verdana" panose="020B0604030504040204" pitchFamily="34" charset="0"/>
                <a:cs typeface="Times New Roman" panose="02020603050405020304" pitchFamily="18" charset="0"/>
              </a:rPr>
              <a:t>1Cor 15:12.16</a:t>
            </a:r>
            <a:r>
              <a:rPr lang="en-US" altLang="it-IT" sz="1600">
                <a:solidFill>
                  <a:srgbClr val="000000"/>
                </a:solidFill>
                <a:latin typeface="Verdana" panose="020B0604030504040204" pitchFamily="34" charset="0"/>
                <a:cs typeface="Times New Roman" panose="02020603050405020304" pitchFamily="18" charset="0"/>
              </a:rPr>
              <a:t>) </a:t>
            </a:r>
            <a:endParaRPr lang="en-US" altLang="it-IT" sz="1600">
              <a:latin typeface="Verdana" panose="020B0604030504040204" pitchFamily="34" charset="0"/>
            </a:endParaRPr>
          </a:p>
        </p:txBody>
      </p:sp>
      <p:pic>
        <p:nvPicPr>
          <p:cNvPr id="11409" name="Picture 145">
            <a:extLst>
              <a:ext uri="{FF2B5EF4-FFF2-40B4-BE49-F238E27FC236}">
                <a16:creationId xmlns:a16="http://schemas.microsoft.com/office/drawing/2014/main" id="{6A18CCAC-C170-DC6E-1D14-C08CBC8E4B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4114800"/>
            <a:ext cx="2819400" cy="2000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4800"/>
                            </p:stCondLst>
                            <p:childTnLst>
                              <p:par>
                                <p:cTn id="10" presetID="4" presetClass="entr" presetSubtype="16" fill="hold" nodeType="afterEffect">
                                  <p:stCondLst>
                                    <p:cond delay="0"/>
                                  </p:stCondLst>
                                  <p:childTnLst>
                                    <p:set>
                                      <p:cBhvr>
                                        <p:cTn id="11" dur="1" fill="hold">
                                          <p:stCondLst>
                                            <p:cond delay="0"/>
                                          </p:stCondLst>
                                        </p:cTn>
                                        <p:tgtEl>
                                          <p:spTgt spid="11406"/>
                                        </p:tgtEl>
                                        <p:attrNameLst>
                                          <p:attrName>style.visibility</p:attrName>
                                        </p:attrNameLst>
                                      </p:cBhvr>
                                      <p:to>
                                        <p:strVal val="visible"/>
                                      </p:to>
                                    </p:set>
                                    <p:animEffect transition="in" filter="box(in)">
                                      <p:cBhvr>
                                        <p:cTn id="12" dur="500"/>
                                        <p:tgtEl>
                                          <p:spTgt spid="11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313FB58-E2D1-5834-1456-637F441D1D4A}"/>
              </a:ext>
            </a:extLst>
          </p:cNvPr>
          <p:cNvSpPr>
            <a:spLocks noGrp="1" noChangeArrowheads="1"/>
          </p:cNvSpPr>
          <p:nvPr>
            <p:ph type="title"/>
          </p:nvPr>
        </p:nvSpPr>
        <p:spPr>
          <a:xfrm>
            <a:off x="0" y="533400"/>
            <a:ext cx="9144000" cy="838200"/>
          </a:xfrm>
        </p:spPr>
        <p:txBody>
          <a:bodyPr/>
          <a:lstStyle/>
          <a:p>
            <a:pPr eaLnBrk="1" hangingPunct="1"/>
            <a:r>
              <a:rPr lang="it-IT" altLang="it-IT" sz="1800">
                <a:solidFill>
                  <a:schemeClr val="bg1"/>
                </a:solidFill>
                <a:latin typeface="Verdana" panose="020B0604030504040204" pitchFamily="34" charset="0"/>
                <a:cs typeface="Arial" panose="020B0604020202020204" pitchFamily="34" charset="0"/>
              </a:rPr>
              <a:t>ma se Cristo non è risorto, vana è la vostra fede e voi siete ancora nei vostri peccati. Perciò anche quelli che sono morti in Cristo sono perduti.</a:t>
            </a:r>
            <a:r>
              <a:rPr lang="it-IT" altLang="it-IT" sz="1800" i="1">
                <a:solidFill>
                  <a:schemeClr val="bg1"/>
                </a:solidFill>
                <a:latin typeface="Verdana" panose="020B0604030504040204" pitchFamily="34" charset="0"/>
                <a:cs typeface="Arial" panose="020B0604020202020204" pitchFamily="34" charset="0"/>
              </a:rPr>
              <a:t>                  (1Cor 15, 17-18)</a:t>
            </a:r>
          </a:p>
        </p:txBody>
      </p:sp>
      <p:sp>
        <p:nvSpPr>
          <p:cNvPr id="13368" name="Rectangle 56">
            <a:extLst>
              <a:ext uri="{FF2B5EF4-FFF2-40B4-BE49-F238E27FC236}">
                <a16:creationId xmlns:a16="http://schemas.microsoft.com/office/drawing/2014/main" id="{1B72AB56-1504-F59C-1FD7-55CB281409ED}"/>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GB" altLang="it-IT" sz="1800">
                <a:solidFill>
                  <a:schemeClr val="bg1"/>
                </a:solidFill>
                <a:latin typeface="Verdana" panose="020B0604030504040204" pitchFamily="34" charset="0"/>
                <a:cs typeface="Arial" panose="020B0604020202020204" pitchFamily="34" charset="0"/>
              </a:rPr>
              <a:t>And if Christ has not been raised, your faith gives you nothing, and you are still in sin. Also those who fall asleep in Christ are lost.                         </a:t>
            </a:r>
            <a:r>
              <a:rPr lang="en-GB" altLang="it-IT" sz="1800" i="1">
                <a:solidFill>
                  <a:schemeClr val="bg1"/>
                </a:solidFill>
                <a:latin typeface="Verdana" panose="020B0604030504040204" pitchFamily="34" charset="0"/>
                <a:cs typeface="Arial" panose="020B0604020202020204" pitchFamily="34" charset="0"/>
              </a:rPr>
              <a:t>(1Cor 15: 17-18)</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3369" name="Picture 57">
            <a:extLst>
              <a:ext uri="{FF2B5EF4-FFF2-40B4-BE49-F238E27FC236}">
                <a16:creationId xmlns:a16="http://schemas.microsoft.com/office/drawing/2014/main" id="{9E64255C-9F1C-9571-3611-A117D1F733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60488"/>
            <a:ext cx="5943600" cy="42021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1026">
            <a:extLst>
              <a:ext uri="{FF2B5EF4-FFF2-40B4-BE49-F238E27FC236}">
                <a16:creationId xmlns:a16="http://schemas.microsoft.com/office/drawing/2014/main" id="{D63E24AB-C4B3-B8E0-219B-B40C981214C4}"/>
              </a:ext>
            </a:extLst>
          </p:cNvPr>
          <p:cNvSpPr>
            <a:spLocks noGrp="1" noChangeArrowheads="1"/>
          </p:cNvSpPr>
          <p:nvPr>
            <p:ph type="title"/>
          </p:nvPr>
        </p:nvSpPr>
        <p:spPr>
          <a:xfrm>
            <a:off x="0" y="609600"/>
            <a:ext cx="9144000" cy="1143000"/>
          </a:xfrm>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811" name="Rectangle 1043">
            <a:extLst>
              <a:ext uri="{FF2B5EF4-FFF2-40B4-BE49-F238E27FC236}">
                <a16:creationId xmlns:a16="http://schemas.microsoft.com/office/drawing/2014/main" id="{2C07A9C1-0199-C1A6-C4AA-D9195A8E2E96}"/>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Arial" panose="020B0604020202020204" pitchFamily="34" charset="0"/>
              </a:rPr>
              <a:t>Se noi abbiamo avuto speranza in Cristo soltanto per questa vita, siamo da commiserare più di tutti gli uomini. Ora, invece, Cristo è risorto dai morti, primizia di coloro che sono morti. </a:t>
            </a:r>
            <a:r>
              <a:rPr lang="it-IT" altLang="it-IT" sz="1800" i="1">
                <a:solidFill>
                  <a:schemeClr val="bg1"/>
                </a:solidFill>
                <a:latin typeface="Verdana" panose="020B0604030504040204" pitchFamily="34" charset="0"/>
                <a:cs typeface="Arial" panose="020B0604020202020204" pitchFamily="34" charset="0"/>
              </a:rPr>
              <a:t>(1Cor 15, 19-20)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1812" name="Rectangle 1044">
            <a:extLst>
              <a:ext uri="{FF2B5EF4-FFF2-40B4-BE49-F238E27FC236}">
                <a16:creationId xmlns:a16="http://schemas.microsoft.com/office/drawing/2014/main" id="{A7D99E76-FBC2-06F1-EFF8-928CD5DA18E2}"/>
              </a:ext>
            </a:extLst>
          </p:cNvPr>
          <p:cNvSpPr>
            <a:spLocks noChangeArrowheads="1"/>
          </p:cNvSpPr>
          <p:nvPr/>
        </p:nvSpPr>
        <p:spPr bwMode="auto">
          <a:xfrm>
            <a:off x="0" y="5257800"/>
            <a:ext cx="9144000" cy="925513"/>
          </a:xfrm>
          <a:prstGeom prst="rect">
            <a:avLst/>
          </a:prstGeom>
          <a:solidFill>
            <a:srgbClr val="000000">
              <a:alpha val="50000"/>
            </a:srgbClr>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GB" altLang="it-IT" sz="1800">
                <a:solidFill>
                  <a:schemeClr val="bg1"/>
                </a:solidFill>
                <a:latin typeface="Verdana" panose="020B0604030504040204" pitchFamily="34" charset="0"/>
                <a:cs typeface="Arial" panose="020B0604020202020204" pitchFamily="34" charset="0"/>
              </a:rPr>
              <a:t>If it is only for this life that we hope in Christ, we are the most unfortunate of all people.   But no, Christ has been raised from the dead and he comes before all those who have fallen asleep. </a:t>
            </a:r>
            <a:r>
              <a:rPr lang="en-GB" altLang="it-IT" sz="1800" i="1">
                <a:solidFill>
                  <a:schemeClr val="bg1"/>
                </a:solidFill>
                <a:latin typeface="Verdana" panose="020B0604030504040204" pitchFamily="34" charset="0"/>
                <a:cs typeface="Arial" panose="020B0604020202020204" pitchFamily="34" charset="0"/>
              </a:rPr>
              <a:t>(1Cor 15: 19-20)</a:t>
            </a:r>
            <a:endParaRPr lang="it-IT" altLang="it-IT" sz="1800"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4208">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B057C4A-07E3-6440-8AE6-B719EB3A6649}"/>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2" name="Rectangle 6">
            <a:extLst>
              <a:ext uri="{FF2B5EF4-FFF2-40B4-BE49-F238E27FC236}">
                <a16:creationId xmlns:a16="http://schemas.microsoft.com/office/drawing/2014/main" id="{C4CD9B59-995C-E6BB-0CFA-D6986475ACE6}"/>
              </a:ext>
            </a:extLst>
          </p:cNvPr>
          <p:cNvSpPr>
            <a:spLocks noChangeArrowheads="1"/>
          </p:cNvSpPr>
          <p:nvPr/>
        </p:nvSpPr>
        <p:spPr bwMode="auto">
          <a:xfrm>
            <a:off x="4572000" y="16764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D87F9637-C28A-BF28-631F-814D2A5ADAEC}"/>
              </a:ext>
            </a:extLst>
          </p:cNvPr>
          <p:cNvSpPr>
            <a:spLocks noChangeArrowheads="1"/>
          </p:cNvSpPr>
          <p:nvPr/>
        </p:nvSpPr>
        <p:spPr bwMode="auto">
          <a:xfrm>
            <a:off x="762000" y="0"/>
            <a:ext cx="79248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Beato l’uomo che confida nel Signore.</a:t>
            </a:r>
          </a:p>
          <a:p>
            <a:pPr algn="ctr" eaLnBrk="1" hangingPunct="1"/>
            <a:r>
              <a:rPr lang="it-IT" altLang="it-IT" sz="20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Blessed</a:t>
            </a: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is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the man who trusts the Lord.</a:t>
            </a:r>
          </a:p>
          <a:p>
            <a:pPr algn="ctr" eaLnBrk="1" hangingPunct="1"/>
            <a:r>
              <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r>
              <a:rPr lang="en-US"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endPar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p:txBody>
      </p:sp>
      <p:sp>
        <p:nvSpPr>
          <p:cNvPr id="17414" name="Rettangolo 1">
            <a:extLst>
              <a:ext uri="{FF2B5EF4-FFF2-40B4-BE49-F238E27FC236}">
                <a16:creationId xmlns:a16="http://schemas.microsoft.com/office/drawing/2014/main" id="{343C2C5A-7BBC-E084-50C6-CBBD30447826}"/>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43" name="Picture 135">
            <a:extLst>
              <a:ext uri="{FF2B5EF4-FFF2-40B4-BE49-F238E27FC236}">
                <a16:creationId xmlns:a16="http://schemas.microsoft.com/office/drawing/2014/main" id="{933B4856-5480-76D9-2FEE-3297FC7B62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267200"/>
            <a:ext cx="2609850" cy="1882775"/>
          </a:xfrm>
          <a:prstGeom prst="rect">
            <a:avLst/>
          </a:prstGeom>
          <a:noFill/>
          <a:extLst>
            <a:ext uri="{909E8E84-426E-40DD-AFC4-6F175D3DCCD1}">
              <a14:hiddenFill xmlns:a14="http://schemas.microsoft.com/office/drawing/2010/main">
                <a:solidFill>
                  <a:srgbClr val="FFFFFF"/>
                </a:solidFill>
              </a14:hiddenFill>
            </a:ext>
          </a:extLst>
        </p:spPr>
      </p:pic>
      <p:pic>
        <p:nvPicPr>
          <p:cNvPr id="17544" name="Picture 136">
            <a:extLst>
              <a:ext uri="{FF2B5EF4-FFF2-40B4-BE49-F238E27FC236}">
                <a16:creationId xmlns:a16="http://schemas.microsoft.com/office/drawing/2014/main" id="{8E17C596-8CC4-2EEB-F4CE-5D2FB1F60F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4273550"/>
            <a:ext cx="2895600" cy="1854200"/>
          </a:xfrm>
          <a:prstGeom prst="rect">
            <a:avLst/>
          </a:prstGeom>
          <a:noFill/>
          <a:extLst>
            <a:ext uri="{909E8E84-426E-40DD-AFC4-6F175D3DCCD1}">
              <a14:hiddenFill xmlns:a14="http://schemas.microsoft.com/office/drawing/2010/main">
                <a:solidFill>
                  <a:srgbClr val="FFFFFF"/>
                </a:solidFill>
              </a14:hiddenFill>
            </a:ext>
          </a:extLst>
        </p:spPr>
      </p:pic>
      <p:sp>
        <p:nvSpPr>
          <p:cNvPr id="17545" name="Rectangle 137">
            <a:extLst>
              <a:ext uri="{FF2B5EF4-FFF2-40B4-BE49-F238E27FC236}">
                <a16:creationId xmlns:a16="http://schemas.microsoft.com/office/drawing/2014/main" id="{F615A794-D063-F675-CE9E-97F0E9E0C417}"/>
              </a:ext>
            </a:extLst>
          </p:cNvPr>
          <p:cNvSpPr>
            <a:spLocks noChangeArrowheads="1"/>
          </p:cNvSpPr>
          <p:nvPr/>
        </p:nvSpPr>
        <p:spPr bwMode="auto">
          <a:xfrm>
            <a:off x="1295400" y="1447800"/>
            <a:ext cx="33528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rgbClr val="000000"/>
                </a:solidFill>
                <a:latin typeface="Verdana" panose="020B0604030504040204" pitchFamily="34" charset="0"/>
                <a:cs typeface="Times New Roman" panose="02020603050405020304" pitchFamily="18" charset="0"/>
              </a:rPr>
              <a:t>      In quel tempo</a:t>
            </a:r>
            <a:r>
              <a:rPr lang="it-IT" altLang="it-IT" sz="1800">
                <a:solidFill>
                  <a:srgbClr val="000000"/>
                </a:solidFill>
                <a:latin typeface="Verdana" panose="020B0604030504040204" pitchFamily="34" charset="0"/>
                <a:cs typeface="Times New Roman" panose="02020603050405020304" pitchFamily="18" charset="0"/>
              </a:rPr>
              <a:t>, Gesù, disceso con i Dodici, si fermò in un luogo pianeggiante. C’era gran folla di suoi discepoli e gran moltitudine di gente da tutta la Giudea, da Gerusalemme e dal litorale di Tiro e di Sidòne.        	             </a:t>
            </a:r>
            <a:r>
              <a:rPr lang="it-IT" altLang="it-IT" sz="1800" i="1">
                <a:solidFill>
                  <a:srgbClr val="000000"/>
                </a:solidFill>
                <a:latin typeface="Verdana" panose="020B0604030504040204" pitchFamily="34" charset="0"/>
                <a:cs typeface="Times New Roman" panose="02020603050405020304" pitchFamily="18" charset="0"/>
              </a:rPr>
              <a:t>(Lc 6,17)</a:t>
            </a:r>
            <a:endParaRPr lang="it-IT" altLang="it-IT" sz="1800" i="1">
              <a:solidFill>
                <a:srgbClr val="000000"/>
              </a:solidFill>
              <a:latin typeface="Verdana" panose="020B0604030504040204" pitchFamily="34" charset="0"/>
            </a:endParaRPr>
          </a:p>
        </p:txBody>
      </p:sp>
      <p:sp>
        <p:nvSpPr>
          <p:cNvPr id="17546" name="Rectangle 138">
            <a:extLst>
              <a:ext uri="{FF2B5EF4-FFF2-40B4-BE49-F238E27FC236}">
                <a16:creationId xmlns:a16="http://schemas.microsoft.com/office/drawing/2014/main" id="{B6197CE8-C754-8F94-63F7-F81B1289DE70}"/>
              </a:ext>
            </a:extLst>
          </p:cNvPr>
          <p:cNvSpPr>
            <a:spLocks noChangeArrowheads="1"/>
          </p:cNvSpPr>
          <p:nvPr/>
        </p:nvSpPr>
        <p:spPr bwMode="auto">
          <a:xfrm>
            <a:off x="4572000" y="15240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000000"/>
                </a:solidFill>
                <a:latin typeface="Verdana" panose="020B0604030504040204" pitchFamily="34" charset="0"/>
                <a:cs typeface="Times New Roman" panose="02020603050405020304" pitchFamily="18" charset="0"/>
              </a:rPr>
              <a:t>   Coming down the hill with them, Jesus stood on a level place. Many of his disciples were there and a large crowd of people who had come from all parts of Judea and Jerusalem and from the coastal cities of Tyre and Sidon.</a:t>
            </a:r>
            <a:r>
              <a:rPr lang="it-IT" altLang="it-IT" sz="1800">
                <a:solidFill>
                  <a:srgbClr val="000000"/>
                </a:solidFill>
                <a:latin typeface="Verdana" panose="020B0604030504040204" pitchFamily="34" charset="0"/>
              </a:rPr>
              <a:t> </a:t>
            </a:r>
            <a:r>
              <a:rPr lang="it-IT" altLang="it-IT" sz="1800" i="1">
                <a:solidFill>
                  <a:srgbClr val="000000"/>
                </a:solidFill>
                <a:latin typeface="Verdana" panose="020B0604030504040204" pitchFamily="34" charset="0"/>
              </a:rPr>
              <a:t>(Lk 6:17)</a:t>
            </a:r>
          </a:p>
        </p:txBody>
      </p:sp>
    </p:spTree>
  </p:cSld>
  <p:clrMapOvr>
    <a:masterClrMapping/>
  </p:clrMapOvr>
  <p:transition spd="med" advClick="0" advTm="144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afterEffect">
                                  <p:stCondLst>
                                    <p:cond delay="0"/>
                                  </p:stCondLst>
                                  <p:childTnLst>
                                    <p:set>
                                      <p:cBhvr>
                                        <p:cTn id="6" dur="1" fill="hold">
                                          <p:stCondLst>
                                            <p:cond delay="0"/>
                                          </p:stCondLst>
                                        </p:cTn>
                                        <p:tgtEl>
                                          <p:spTgt spid="17543"/>
                                        </p:tgtEl>
                                        <p:attrNameLst>
                                          <p:attrName>style.visibility</p:attrName>
                                        </p:attrNameLst>
                                      </p:cBhvr>
                                      <p:to>
                                        <p:strVal val="visible"/>
                                      </p:to>
                                    </p:set>
                                    <p:animEffect transition="in" filter="box(in)">
                                      <p:cBhvr>
                                        <p:cTn id="7" dur="500"/>
                                        <p:tgtEl>
                                          <p:spTgt spid="17543"/>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17544"/>
                                        </p:tgtEl>
                                        <p:attrNameLst>
                                          <p:attrName>style.visibility</p:attrName>
                                        </p:attrNameLst>
                                      </p:cBhvr>
                                      <p:to>
                                        <p:strVal val="visible"/>
                                      </p:to>
                                    </p:set>
                                    <p:animEffect transition="in" filter="box(in)">
                                      <p:cBhvr>
                                        <p:cTn id="11" dur="500"/>
                                        <p:tgtEl>
                                          <p:spTgt spid="17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930" name="Rectangle 114">
            <a:extLst>
              <a:ext uri="{FF2B5EF4-FFF2-40B4-BE49-F238E27FC236}">
                <a16:creationId xmlns:a16="http://schemas.microsoft.com/office/drawing/2014/main" id="{75553C32-8E0B-8A99-B862-CC8C5C3CDD6B}"/>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11" name="Rectangle 55">
            <a:extLst>
              <a:ext uri="{FF2B5EF4-FFF2-40B4-BE49-F238E27FC236}">
                <a16:creationId xmlns:a16="http://schemas.microsoft.com/office/drawing/2014/main" id="{D092FF2F-B53B-F370-ED47-5FF23A5EBAD9}"/>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Ed egli, alzàti gli occhi verso i suoi discepoli, diceva:«Beati voi, poveri, perché vostro è il regno di Dio. Beati voi, che ora avete fame, perché sarete saziati. Beati voi, che ora piangete, perché riderete. </a:t>
            </a:r>
            <a:r>
              <a:rPr lang="it-IT" altLang="it-IT" sz="1800" i="1">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(Lc 6, 20-21)</a:t>
            </a:r>
            <a:endParaRPr lang="it-IT" altLang="it-IT" sz="1800" i="1">
              <a:solidFill>
                <a:schemeClr val="bg1"/>
              </a:solidFill>
              <a:effectLst>
                <a:outerShdw blurRad="38100" dist="38100" dir="2700000" algn="tl">
                  <a:srgbClr val="C0C0C0"/>
                </a:outerShdw>
              </a:effectLst>
              <a:latin typeface="Verdana" panose="020B0604030504040204" pitchFamily="34" charset="0"/>
            </a:endParaRPr>
          </a:p>
        </p:txBody>
      </p:sp>
      <p:sp>
        <p:nvSpPr>
          <p:cNvPr id="19513" name="Rectangle 57">
            <a:extLst>
              <a:ext uri="{FF2B5EF4-FFF2-40B4-BE49-F238E27FC236}">
                <a16:creationId xmlns:a16="http://schemas.microsoft.com/office/drawing/2014/main" id="{FF075292-B673-1420-AE01-E94D55EBB04B}"/>
              </a:ext>
            </a:extLst>
          </p:cNvPr>
          <p:cNvSpPr>
            <a:spLocks noChangeArrowheads="1"/>
          </p:cNvSpPr>
          <p:nvPr/>
        </p:nvSpPr>
        <p:spPr bwMode="auto">
          <a:xfrm>
            <a:off x="0" y="52578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Then lifting up his eyes to his disciples, Jesus said, "Fortunate are you who are poor, the kingdom of God is yours." Fortunate are you who are hungry now, for you will be  filled. Fortunate are you who weep now, for you will laugh. </a:t>
            </a:r>
            <a:r>
              <a:rPr lang="it-IT" altLang="it-IT" sz="1800" i="1">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(Lk 6: 20-21)</a:t>
            </a:r>
            <a:endParaRPr lang="it-IT" altLang="it-IT" sz="1800" i="1">
              <a:solidFill>
                <a:schemeClr val="bg1"/>
              </a:solidFill>
              <a:effectLst>
                <a:outerShdw blurRad="38100" dist="38100" dir="2700000" algn="tl">
                  <a:srgbClr val="C0C0C0"/>
                </a:outerShdw>
              </a:effectLst>
              <a:latin typeface="Verdana" panose="020B0604030504040204" pitchFamily="34" charset="0"/>
            </a:endParaRPr>
          </a:p>
          <a:p>
            <a:pPr algn="l"/>
            <a:r>
              <a:rPr lang="en-US" altLang="it-IT" sz="1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2930"/>
                                        </p:tgtEl>
                                        <p:attrNameLst>
                                          <p:attrName>style.visibility</p:attrName>
                                        </p:attrNameLst>
                                      </p:cBhvr>
                                      <p:to>
                                        <p:strVal val="visible"/>
                                      </p:to>
                                    </p:set>
                                    <p:anim calcmode="lin" valueType="num">
                                      <p:cBhvr additive="base">
                                        <p:cTn id="7" dur="500" fill="hold"/>
                                        <p:tgtEl>
                                          <p:spTgt spid="162930"/>
                                        </p:tgtEl>
                                        <p:attrNameLst>
                                          <p:attrName>ppt_x</p:attrName>
                                        </p:attrNameLst>
                                      </p:cBhvr>
                                      <p:tavLst>
                                        <p:tav tm="0">
                                          <p:val>
                                            <p:strVal val="1+#ppt_w/2"/>
                                          </p:val>
                                        </p:tav>
                                        <p:tav tm="100000">
                                          <p:val>
                                            <p:strVal val="#ppt_x"/>
                                          </p:val>
                                        </p:tav>
                                      </p:tavLst>
                                    </p:anim>
                                    <p:anim calcmode="lin" valueType="num">
                                      <p:cBhvr additive="base">
                                        <p:cTn id="8"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77148</TotalTime>
  <Words>3034</Words>
  <Application>Microsoft Office PowerPoint</Application>
  <PresentationFormat>Presentazione su schermo (4:3)</PresentationFormat>
  <Paragraphs>106</Paragraphs>
  <Slides>18</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18</vt:i4>
      </vt:variant>
    </vt:vector>
  </HeadingPairs>
  <TitlesOfParts>
    <vt:vector size="28" baseType="lpstr">
      <vt:lpstr>Comic Sans MS</vt:lpstr>
      <vt:lpstr>Arial</vt:lpstr>
      <vt:lpstr>Times New Roman</vt:lpstr>
      <vt:lpstr>Tw Cen MT Condensed Extra Bold</vt:lpstr>
      <vt:lpstr>Harrington</vt:lpstr>
      <vt:lpstr>Verdana</vt:lpstr>
      <vt:lpstr>Tahoma</vt:lpstr>
      <vt:lpstr>HelveticaNeue</vt:lpstr>
      <vt:lpstr>Courier New</vt:lpstr>
      <vt:lpstr>Struttura predefinita</vt:lpstr>
      <vt:lpstr>Presentazione standard di PowerPoint</vt:lpstr>
      <vt:lpstr>Presentazione standard di PowerPoint</vt:lpstr>
      <vt:lpstr> </vt:lpstr>
      <vt:lpstr>È come un albero piantato lungo un corso d’acqua, verso la corrente stende le radici; non teme quando viene il caldo, le sue foglie rimangono verdi, nell’anno della siccità non si dà pena, non smette di produrre frutti».                (Ger 17, 8)</vt:lpstr>
      <vt:lpstr>1st LETTER TO THE CORINTHIAS </vt:lpstr>
      <vt:lpstr>ma se Cristo non è risorto, vana è la vostra fede e voi siete ancora nei vostri peccati. Perciò anche quelli che sono morti in Cristo sono perduti.                  (1Cor 15, 17-18)</vt:lpstr>
      <vt:lpstr> </vt:lpstr>
      <vt:lpstr>GOSPEL ACCORD. TO LUKE</vt:lpstr>
      <vt:lpstr>Presentazione standard di PowerPoint</vt:lpstr>
      <vt:lpstr>Presentazione standard di PowerPoint</vt:lpstr>
      <vt:lpstr>Ma guai a voi, ricchi, perché avete già ricevuto la vostra consolazione. Guai a voi, che ora siete sazi, perché avrete fame. (Lc 6, 24)</vt:lpstr>
      <vt:lpstr>Guai a voi, che ora ridete, perché sarete nel dolore e piangerete. Guai, quando tutti gli uomini diranno bene di voi. Allo stesso modo infatti agivano i loro padri con i falsi profeti» (Lc 6, 25-26)</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3392</cp:revision>
  <dcterms:created xsi:type="dcterms:W3CDTF">2007-05-09T13:51:32Z</dcterms:created>
  <dcterms:modified xsi:type="dcterms:W3CDTF">2025-02-11T07:16:25Z</dcterms:modified>
</cp:coreProperties>
</file>