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08" r:id="rId5"/>
    <p:sldId id="809" r:id="rId6"/>
    <p:sldId id="337" r:id="rId7"/>
    <p:sldId id="743" r:id="rId8"/>
    <p:sldId id="807" r:id="rId9"/>
    <p:sldId id="813" r:id="rId10"/>
    <p:sldId id="694" r:id="rId11"/>
    <p:sldId id="319" r:id="rId12"/>
    <p:sldId id="624" r:id="rId13"/>
    <p:sldId id="810" r:id="rId14"/>
    <p:sldId id="811" r:id="rId15"/>
    <p:sldId id="812"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000066"/>
    <a:srgbClr val="0000CC"/>
    <a:srgbClr val="0033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33" autoAdjust="0"/>
    <p:restoredTop sz="91822" autoAdjust="0"/>
  </p:normalViewPr>
  <p:slideViewPr>
    <p:cSldViewPr>
      <p:cViewPr varScale="1">
        <p:scale>
          <a:sx n="90" d="100"/>
          <a:sy n="90" d="100"/>
        </p:scale>
        <p:origin x="930" y="11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2C095ABD-4824-AD4C-853E-E68B517509F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F9DD57D1-4ECD-3F2B-3E82-C5FD240B96EF}"/>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D7DF404D-5FF8-EABC-23C4-DE3079DCA168}"/>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0EF00684-8A35-AF18-8374-9B4A2805020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7E0ECAEC-3927-41FA-931E-ED9BF125B763}"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655F47BB-4DB5-99E0-3C25-202A2686CF2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4FFF6900-D2DA-2394-2BAF-DDF028ACEF2D}"/>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96205A2C-947C-FA3A-7051-116B7F40D0AE}"/>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F7E6589D-62D2-6BF3-DD77-7D57A5F02488}"/>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2236A950-E520-D8AF-CC74-AF48A026ACD0}"/>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69113EF2-C21A-209F-7FE5-7F543CF0FCA5}"/>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730AD6AA-441E-410D-8E98-5F36EA75674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A0291B43-DB3E-E9C9-612B-CD8DDB53CFB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6F6845E-80FA-4577-AD74-4DFDFA8784AC}"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826F5F04-28F1-6734-3E0D-D84D4EEA4AFB}"/>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25ABC34B-9962-1C95-C6F1-79FD09B96BA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F3BF9B3A-B75F-694B-2178-4DE83EA913A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E0BE9D2-CF62-40C7-9073-F1A4EDBB6E6D}"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E3AF8F8B-86E2-4603-470D-90AB7A082ABD}"/>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5B235BB1-8F43-8780-427F-FF3103A497A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CFEC6398-2327-71F7-E35C-1BC8E34E913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CFB9DE9-E0F6-41C1-B926-ABCE1F53ADA8}"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A97D2B5C-C1F2-73A6-11BB-121A0C982F45}"/>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251EC624-5155-37EF-3CC5-C8AAB66FD7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548B94D4-5FA0-AFE5-B3F5-2690FFA6C37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327BE6C-3B8D-4BC4-9059-E7C0A231E2F2}"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4145A570-A90B-9FD4-6DEC-06FB70C57EC4}"/>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77F841F1-BB52-CF1A-B9BD-5DAA1E6B580F}"/>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E39DF691-5383-62B6-6C73-878FE8A8F96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9C68D24-FFA8-41BA-A06D-140B1D7EFBB7}"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6E0D9ACB-FCB8-E45E-5A8A-F1B1BB463515}"/>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650D5817-CF7C-DECC-08D3-BCEAD25C334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F0704B6A-D6C1-63E0-3896-98FCED490BA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4774CF0-DE44-420A-A2C0-DFCC26B9F9C9}"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6353E8F2-8034-FF45-638A-7EB33CDB88B8}"/>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16DD94A4-9842-22B6-F55E-F10EDD81E7B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818788EC-615A-D45B-F52B-BC0044D8364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642335F-8B14-45FF-AFEE-6BF7BA53E9A4}"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F455EA82-F9AB-2D22-3374-E6A520A0E596}"/>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B746C3D7-56D3-F746-8201-E2A1D016FA8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14F2B32E-0B8C-F285-E7BE-8C09C984E08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8354FEF-2467-B729-7A26-3E45A253CBD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CA5CED7-5C47-15FD-0676-C11A02198E5C}"/>
              </a:ext>
            </a:extLst>
          </p:cNvPr>
          <p:cNvSpPr>
            <a:spLocks noGrp="1" noChangeArrowheads="1"/>
          </p:cNvSpPr>
          <p:nvPr>
            <p:ph type="sldNum" sz="quarter" idx="12"/>
          </p:nvPr>
        </p:nvSpPr>
        <p:spPr>
          <a:ln/>
        </p:spPr>
        <p:txBody>
          <a:bodyPr/>
          <a:lstStyle>
            <a:lvl1pPr>
              <a:defRPr/>
            </a:lvl1pPr>
          </a:lstStyle>
          <a:p>
            <a:fld id="{9F302E35-D3B3-4956-86D0-7BDB1DD7535D}" type="slidenum">
              <a:rPr lang="it-IT" altLang="it-IT"/>
              <a:pPr/>
              <a:t>‹N›</a:t>
            </a:fld>
            <a:endParaRPr lang="it-IT" altLang="it-IT"/>
          </a:p>
        </p:txBody>
      </p:sp>
    </p:spTree>
    <p:extLst>
      <p:ext uri="{BB962C8B-B14F-4D97-AF65-F5344CB8AC3E}">
        <p14:creationId xmlns:p14="http://schemas.microsoft.com/office/powerpoint/2010/main" val="1084638880"/>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A057EEA-C26F-9BA6-5989-728023852F2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5C34E7F-BD73-A541-832D-456B403E1A5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BFFE63E-7005-15E9-C6DD-6B60FC6D25FA}"/>
              </a:ext>
            </a:extLst>
          </p:cNvPr>
          <p:cNvSpPr>
            <a:spLocks noGrp="1" noChangeArrowheads="1"/>
          </p:cNvSpPr>
          <p:nvPr>
            <p:ph type="sldNum" sz="quarter" idx="12"/>
          </p:nvPr>
        </p:nvSpPr>
        <p:spPr>
          <a:ln/>
        </p:spPr>
        <p:txBody>
          <a:bodyPr/>
          <a:lstStyle>
            <a:lvl1pPr>
              <a:defRPr/>
            </a:lvl1pPr>
          </a:lstStyle>
          <a:p>
            <a:fld id="{2CDE5A6D-A368-4FC0-B859-6EC0BB839DF5}" type="slidenum">
              <a:rPr lang="it-IT" altLang="it-IT"/>
              <a:pPr/>
              <a:t>‹N›</a:t>
            </a:fld>
            <a:endParaRPr lang="it-IT" altLang="it-IT"/>
          </a:p>
        </p:txBody>
      </p:sp>
    </p:spTree>
    <p:extLst>
      <p:ext uri="{BB962C8B-B14F-4D97-AF65-F5344CB8AC3E}">
        <p14:creationId xmlns:p14="http://schemas.microsoft.com/office/powerpoint/2010/main" val="2217370633"/>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2A6E0FF-5C9D-C080-8C72-16BBE3FB27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964FE90-85B2-2A37-0A9C-7CBA9B5586E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9F23D6E-232A-A973-4558-FC544AB11FDA}"/>
              </a:ext>
            </a:extLst>
          </p:cNvPr>
          <p:cNvSpPr>
            <a:spLocks noGrp="1" noChangeArrowheads="1"/>
          </p:cNvSpPr>
          <p:nvPr>
            <p:ph type="sldNum" sz="quarter" idx="12"/>
          </p:nvPr>
        </p:nvSpPr>
        <p:spPr>
          <a:ln/>
        </p:spPr>
        <p:txBody>
          <a:bodyPr/>
          <a:lstStyle>
            <a:lvl1pPr>
              <a:defRPr/>
            </a:lvl1pPr>
          </a:lstStyle>
          <a:p>
            <a:fld id="{75CF576E-E7C3-4171-8082-8569104416C7}" type="slidenum">
              <a:rPr lang="it-IT" altLang="it-IT"/>
              <a:pPr/>
              <a:t>‹N›</a:t>
            </a:fld>
            <a:endParaRPr lang="it-IT" altLang="it-IT"/>
          </a:p>
        </p:txBody>
      </p:sp>
    </p:spTree>
    <p:extLst>
      <p:ext uri="{BB962C8B-B14F-4D97-AF65-F5344CB8AC3E}">
        <p14:creationId xmlns:p14="http://schemas.microsoft.com/office/powerpoint/2010/main" val="244497737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AD576B7-3C55-9EC2-278D-25C9BC36409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0AE82E3-BF7A-748B-535D-3AADDE80496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8939DE7-1C8B-D70A-379B-F4FF55A8E396}"/>
              </a:ext>
            </a:extLst>
          </p:cNvPr>
          <p:cNvSpPr>
            <a:spLocks noGrp="1" noChangeArrowheads="1"/>
          </p:cNvSpPr>
          <p:nvPr>
            <p:ph type="sldNum" sz="quarter" idx="12"/>
          </p:nvPr>
        </p:nvSpPr>
        <p:spPr>
          <a:ln/>
        </p:spPr>
        <p:txBody>
          <a:bodyPr/>
          <a:lstStyle>
            <a:lvl1pPr>
              <a:defRPr/>
            </a:lvl1pPr>
          </a:lstStyle>
          <a:p>
            <a:fld id="{8C4237BE-29DF-4F7A-BA93-0065DD14B345}" type="slidenum">
              <a:rPr lang="it-IT" altLang="it-IT"/>
              <a:pPr/>
              <a:t>‹N›</a:t>
            </a:fld>
            <a:endParaRPr lang="it-IT" altLang="it-IT"/>
          </a:p>
        </p:txBody>
      </p:sp>
    </p:spTree>
    <p:extLst>
      <p:ext uri="{BB962C8B-B14F-4D97-AF65-F5344CB8AC3E}">
        <p14:creationId xmlns:p14="http://schemas.microsoft.com/office/powerpoint/2010/main" val="397388195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6D96D1A-278F-0C40-CD1B-A515B6A3A68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DE29262-5107-0B12-1CD5-5743E331753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FBD1C19-5220-7916-18F4-06C342F1F9D8}"/>
              </a:ext>
            </a:extLst>
          </p:cNvPr>
          <p:cNvSpPr>
            <a:spLocks noGrp="1" noChangeArrowheads="1"/>
          </p:cNvSpPr>
          <p:nvPr>
            <p:ph type="sldNum" sz="quarter" idx="12"/>
          </p:nvPr>
        </p:nvSpPr>
        <p:spPr>
          <a:ln/>
        </p:spPr>
        <p:txBody>
          <a:bodyPr/>
          <a:lstStyle>
            <a:lvl1pPr>
              <a:defRPr/>
            </a:lvl1pPr>
          </a:lstStyle>
          <a:p>
            <a:fld id="{5C8C5762-2F5E-4ECD-99C4-B8AEBDBB27D5}" type="slidenum">
              <a:rPr lang="it-IT" altLang="it-IT"/>
              <a:pPr/>
              <a:t>‹N›</a:t>
            </a:fld>
            <a:endParaRPr lang="it-IT" altLang="it-IT"/>
          </a:p>
        </p:txBody>
      </p:sp>
    </p:spTree>
    <p:extLst>
      <p:ext uri="{BB962C8B-B14F-4D97-AF65-F5344CB8AC3E}">
        <p14:creationId xmlns:p14="http://schemas.microsoft.com/office/powerpoint/2010/main" val="211822650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85180BA-6625-D244-29C9-C8145CBA6CB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21DA6C5-F735-C43D-A87F-C2445974C7A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5E9FFC5-8DE1-5F4A-CF91-3F2CE1D193A7}"/>
              </a:ext>
            </a:extLst>
          </p:cNvPr>
          <p:cNvSpPr>
            <a:spLocks noGrp="1" noChangeArrowheads="1"/>
          </p:cNvSpPr>
          <p:nvPr>
            <p:ph type="sldNum" sz="quarter" idx="12"/>
          </p:nvPr>
        </p:nvSpPr>
        <p:spPr>
          <a:ln/>
        </p:spPr>
        <p:txBody>
          <a:bodyPr/>
          <a:lstStyle>
            <a:lvl1pPr>
              <a:defRPr/>
            </a:lvl1pPr>
          </a:lstStyle>
          <a:p>
            <a:fld id="{571763D1-27CA-479B-B7B1-2AD66920854A}" type="slidenum">
              <a:rPr lang="it-IT" altLang="it-IT"/>
              <a:pPr/>
              <a:t>‹N›</a:t>
            </a:fld>
            <a:endParaRPr lang="it-IT" altLang="it-IT"/>
          </a:p>
        </p:txBody>
      </p:sp>
    </p:spTree>
    <p:extLst>
      <p:ext uri="{BB962C8B-B14F-4D97-AF65-F5344CB8AC3E}">
        <p14:creationId xmlns:p14="http://schemas.microsoft.com/office/powerpoint/2010/main" val="271329570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B690649F-C1F3-4655-AEE4-37EE040728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C635C694-61CE-EB85-8FDB-0A072EFB2BD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EA732693-7079-FFFE-0291-A9AAE0C02A00}"/>
              </a:ext>
            </a:extLst>
          </p:cNvPr>
          <p:cNvSpPr>
            <a:spLocks noGrp="1" noChangeArrowheads="1"/>
          </p:cNvSpPr>
          <p:nvPr>
            <p:ph type="sldNum" sz="quarter" idx="12"/>
          </p:nvPr>
        </p:nvSpPr>
        <p:spPr>
          <a:ln/>
        </p:spPr>
        <p:txBody>
          <a:bodyPr/>
          <a:lstStyle>
            <a:lvl1pPr>
              <a:defRPr/>
            </a:lvl1pPr>
          </a:lstStyle>
          <a:p>
            <a:fld id="{2DBC992B-350B-489D-9B34-E75D71F50A27}" type="slidenum">
              <a:rPr lang="it-IT" altLang="it-IT"/>
              <a:pPr/>
              <a:t>‹N›</a:t>
            </a:fld>
            <a:endParaRPr lang="it-IT" altLang="it-IT"/>
          </a:p>
        </p:txBody>
      </p:sp>
    </p:spTree>
    <p:extLst>
      <p:ext uri="{BB962C8B-B14F-4D97-AF65-F5344CB8AC3E}">
        <p14:creationId xmlns:p14="http://schemas.microsoft.com/office/powerpoint/2010/main" val="503452317"/>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146E52C3-5172-7394-7702-96DDE323973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5D36E830-ABF1-C799-3A50-286A23BDBEE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44AFACC-D04D-00EE-4D8B-F604560E17BB}"/>
              </a:ext>
            </a:extLst>
          </p:cNvPr>
          <p:cNvSpPr>
            <a:spLocks noGrp="1" noChangeArrowheads="1"/>
          </p:cNvSpPr>
          <p:nvPr>
            <p:ph type="sldNum" sz="quarter" idx="12"/>
          </p:nvPr>
        </p:nvSpPr>
        <p:spPr>
          <a:ln/>
        </p:spPr>
        <p:txBody>
          <a:bodyPr/>
          <a:lstStyle>
            <a:lvl1pPr>
              <a:defRPr/>
            </a:lvl1pPr>
          </a:lstStyle>
          <a:p>
            <a:fld id="{A56FE448-F608-4998-82F4-1D5960192078}" type="slidenum">
              <a:rPr lang="it-IT" altLang="it-IT"/>
              <a:pPr/>
              <a:t>‹N›</a:t>
            </a:fld>
            <a:endParaRPr lang="it-IT" altLang="it-IT"/>
          </a:p>
        </p:txBody>
      </p:sp>
    </p:spTree>
    <p:extLst>
      <p:ext uri="{BB962C8B-B14F-4D97-AF65-F5344CB8AC3E}">
        <p14:creationId xmlns:p14="http://schemas.microsoft.com/office/powerpoint/2010/main" val="340360381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9CF270D-CF32-4CAE-5433-2B64117E625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9A737329-3D59-A73A-1C7E-4D3C975303D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93083DB9-911F-502A-0B6A-9C3B32BFE870}"/>
              </a:ext>
            </a:extLst>
          </p:cNvPr>
          <p:cNvSpPr>
            <a:spLocks noGrp="1" noChangeArrowheads="1"/>
          </p:cNvSpPr>
          <p:nvPr>
            <p:ph type="sldNum" sz="quarter" idx="12"/>
          </p:nvPr>
        </p:nvSpPr>
        <p:spPr>
          <a:ln/>
        </p:spPr>
        <p:txBody>
          <a:bodyPr/>
          <a:lstStyle>
            <a:lvl1pPr>
              <a:defRPr/>
            </a:lvl1pPr>
          </a:lstStyle>
          <a:p>
            <a:fld id="{BF819841-1E6F-447E-B2CC-1E0D18083BAB}" type="slidenum">
              <a:rPr lang="it-IT" altLang="it-IT"/>
              <a:pPr/>
              <a:t>‹N›</a:t>
            </a:fld>
            <a:endParaRPr lang="it-IT" altLang="it-IT"/>
          </a:p>
        </p:txBody>
      </p:sp>
    </p:spTree>
    <p:extLst>
      <p:ext uri="{BB962C8B-B14F-4D97-AF65-F5344CB8AC3E}">
        <p14:creationId xmlns:p14="http://schemas.microsoft.com/office/powerpoint/2010/main" val="196631688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2B60693-A89F-8A4E-1BA6-E337FE1939A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3AD8F5F-CBC5-40D9-54CD-11DF9397E4F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75034E7-4912-ECFB-0E2D-8C6BB333FE5F}"/>
              </a:ext>
            </a:extLst>
          </p:cNvPr>
          <p:cNvSpPr>
            <a:spLocks noGrp="1" noChangeArrowheads="1"/>
          </p:cNvSpPr>
          <p:nvPr>
            <p:ph type="sldNum" sz="quarter" idx="12"/>
          </p:nvPr>
        </p:nvSpPr>
        <p:spPr>
          <a:ln/>
        </p:spPr>
        <p:txBody>
          <a:bodyPr/>
          <a:lstStyle>
            <a:lvl1pPr>
              <a:defRPr/>
            </a:lvl1pPr>
          </a:lstStyle>
          <a:p>
            <a:fld id="{F5ECBD25-C0B2-4067-84EC-D8982244C0EE}" type="slidenum">
              <a:rPr lang="it-IT" altLang="it-IT"/>
              <a:pPr/>
              <a:t>‹N›</a:t>
            </a:fld>
            <a:endParaRPr lang="it-IT" altLang="it-IT"/>
          </a:p>
        </p:txBody>
      </p:sp>
    </p:spTree>
    <p:extLst>
      <p:ext uri="{BB962C8B-B14F-4D97-AF65-F5344CB8AC3E}">
        <p14:creationId xmlns:p14="http://schemas.microsoft.com/office/powerpoint/2010/main" val="235122617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E9D1A00-AC75-1B94-A6B5-326B0479A74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6DC70F8-508B-5F87-7FDF-15D1687A5BD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0758E621-313B-716C-5606-96171DB4DA1F}"/>
              </a:ext>
            </a:extLst>
          </p:cNvPr>
          <p:cNvSpPr>
            <a:spLocks noGrp="1" noChangeArrowheads="1"/>
          </p:cNvSpPr>
          <p:nvPr>
            <p:ph type="sldNum" sz="quarter" idx="12"/>
          </p:nvPr>
        </p:nvSpPr>
        <p:spPr>
          <a:ln/>
        </p:spPr>
        <p:txBody>
          <a:bodyPr/>
          <a:lstStyle>
            <a:lvl1pPr>
              <a:defRPr/>
            </a:lvl1pPr>
          </a:lstStyle>
          <a:p>
            <a:fld id="{9B795089-2D2F-4E19-9669-13B36AFEA6C1}" type="slidenum">
              <a:rPr lang="it-IT" altLang="it-IT"/>
              <a:pPr/>
              <a:t>‹N›</a:t>
            </a:fld>
            <a:endParaRPr lang="it-IT" altLang="it-IT"/>
          </a:p>
        </p:txBody>
      </p:sp>
    </p:spTree>
    <p:extLst>
      <p:ext uri="{BB962C8B-B14F-4D97-AF65-F5344CB8AC3E}">
        <p14:creationId xmlns:p14="http://schemas.microsoft.com/office/powerpoint/2010/main" val="405704523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ACBFB5F-2571-1865-A294-A4431DA873D9}"/>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2C33019-49C4-84E2-638E-234AAE838D3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9D8EC566-C191-17C7-5CE4-B5980EBC418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E6372E3A-FEA4-61AC-7C0F-A5BD953DFC8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C6FA832E-244E-2F61-488F-2D542EE62FD9}"/>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DC2BB46-3152-41B0-87C8-CD309F3D30B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816-Padre%20Nostro%20di%20Cori.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569BD148-3419-72B9-6D62-5272C600A3F4}"/>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C176FEB2-C6E9-3598-529B-BA7DB5743A7E}"/>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Padre Nostro </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1E745B72-1AD7-1EEC-34FE-8BCCD3B2A889}"/>
              </a:ext>
            </a:extLst>
          </p:cNvPr>
          <p:cNvSpPr>
            <a:spLocks noChangeArrowheads="1"/>
          </p:cNvSpPr>
          <p:nvPr/>
        </p:nvSpPr>
        <p:spPr bwMode="auto">
          <a:xfrm>
            <a:off x="838200" y="0"/>
            <a:ext cx="7696200" cy="925513"/>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18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SANTA FAMIGLIA di GESU’, GIUSEPPE E MARIA</a:t>
            </a:r>
          </a:p>
          <a:p>
            <a:pPr algn="ctr"/>
            <a:r>
              <a:rPr lang="it-IT" altLang="it-IT" sz="18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HOLY FAMILY OF JESUS', JOSEPH AND MARY </a:t>
            </a:r>
          </a:p>
          <a:p>
            <a:pPr algn="ctr"/>
            <a:endParaRPr lang="it-IT" altLang="it-IT" sz="800" dirty="0">
              <a:solidFill>
                <a:srgbClr val="FF0000"/>
              </a:solidFill>
              <a:effectLst>
                <a:outerShdw blurRad="38100" dist="38100" dir="2700000" algn="tl">
                  <a:srgbClr val="000000"/>
                </a:outerShdw>
              </a:effectLst>
              <a:latin typeface="Verdana" panose="020B0604030504040204" pitchFamily="34" charset="0"/>
            </a:endParaRPr>
          </a:p>
          <a:p>
            <a:pPr algn="ctr"/>
            <a:r>
              <a:rPr lang="it-IT" altLang="it-IT" sz="1000" b="1" dirty="0">
                <a:solidFill>
                  <a:schemeClr val="accent2"/>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9182242D-7734-35A5-C2BE-3A4C3087E961}"/>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D89F5FF2-E6BF-F86E-4776-07C8FF24D8CA}"/>
              </a:ext>
            </a:extLst>
          </p:cNvPr>
          <p:cNvSpPr>
            <a:spLocks noChangeArrowheads="1"/>
          </p:cNvSpPr>
          <p:nvPr/>
        </p:nvSpPr>
        <p:spPr bwMode="auto">
          <a:xfrm>
            <a:off x="1289272" y="3491300"/>
            <a:ext cx="3200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L'arte d'amare, di essere felici </a:t>
            </a:r>
          </a:p>
          <a:p>
            <a:pPr algn="ctr" eaLnBrk="1" hangingPunct="1">
              <a:spcBef>
                <a:spcPct val="0"/>
              </a:spcBef>
              <a:buFontTx/>
              <a:buNone/>
            </a:pPr>
            <a:r>
              <a:rPr lang="en-US"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art of loving, of being happy</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8667663-06E9-29F6-6004-31642AC88B39}"/>
              </a:ext>
            </a:extLst>
          </p:cNvPr>
          <p:cNvSpPr>
            <a:spLocks noChangeArrowheads="1"/>
          </p:cNvSpPr>
          <p:nvPr/>
        </p:nvSpPr>
        <p:spPr bwMode="auto">
          <a:xfrm>
            <a:off x="44121" y="1397000"/>
            <a:ext cx="527709"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5DC7EE30-D8C9-44F8-A73E-2534CBFCBF42}"/>
              </a:ext>
            </a:extLst>
          </p:cNvPr>
          <p:cNvSpPr>
            <a:spLocks noChangeArrowheads="1"/>
          </p:cNvSpPr>
          <p:nvPr/>
        </p:nvSpPr>
        <p:spPr bwMode="auto">
          <a:xfrm>
            <a:off x="6078538" y="6542087"/>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December</a:t>
            </a:r>
            <a:r>
              <a:rPr lang="it-IT" altLang="it-IT" sz="900" i="1" dirty="0">
                <a:solidFill>
                  <a:srgbClr val="FFFF00"/>
                </a:solidFill>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20A380C2-28CC-84DE-69B1-7F41129CE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30" name="Picture 134">
            <a:extLst>
              <a:ext uri="{FF2B5EF4-FFF2-40B4-BE49-F238E27FC236}">
                <a16:creationId xmlns:a16="http://schemas.microsoft.com/office/drawing/2014/main" id="{940381EB-E9F5-208B-C856-8639906F2B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524000"/>
            <a:ext cx="3068638" cy="4419600"/>
          </a:xfrm>
          <a:prstGeom prst="rect">
            <a:avLst/>
          </a:prstGeom>
          <a:noFill/>
          <a:extLst>
            <a:ext uri="{909E8E84-426E-40DD-AFC4-6F175D3DCCD1}">
              <a14:hiddenFill xmlns:a14="http://schemas.microsoft.com/office/drawing/2010/main">
                <a:solidFill>
                  <a:srgbClr val="FFFFFF"/>
                </a:solidFill>
              </a14:hiddenFill>
            </a:ext>
          </a:extLst>
        </p:spPr>
      </p:pic>
      <p:sp>
        <p:nvSpPr>
          <p:cNvPr id="4232" name="Rectangle 136">
            <a:extLst>
              <a:ext uri="{FF2B5EF4-FFF2-40B4-BE49-F238E27FC236}">
                <a16:creationId xmlns:a16="http://schemas.microsoft.com/office/drawing/2014/main" id="{CB636C81-EF17-4E1A-E84F-46E48BC99F63}"/>
              </a:ext>
            </a:extLst>
          </p:cNvPr>
          <p:cNvSpPr>
            <a:spLocks noChangeArrowheads="1"/>
          </p:cNvSpPr>
          <p:nvPr/>
        </p:nvSpPr>
        <p:spPr bwMode="auto">
          <a:xfrm>
            <a:off x="1776413" y="3894137"/>
            <a:ext cx="2362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i="1" dirty="0">
                <a:latin typeface="Times New Roman" panose="02020603050405020304" pitchFamily="18" charset="0"/>
                <a:cs typeface="Times New Roman" panose="02020603050405020304" pitchFamily="18" charset="0"/>
              </a:rPr>
              <a:t>   Commento di padre Ermes Ronchi</a:t>
            </a:r>
          </a:p>
          <a:p>
            <a:pPr algn="l"/>
            <a:r>
              <a:rPr lang="it-IT" altLang="it-IT" sz="1000" i="1" dirty="0">
                <a:latin typeface="Times New Roman" panose="02020603050405020304" pitchFamily="18" charset="0"/>
                <a:cs typeface="Times New Roman" panose="02020603050405020304" pitchFamily="18" charset="0"/>
              </a:rPr>
              <a:t>Commentary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endParaRPr lang="it-IT" altLang="it-IT" sz="1100" dirty="0">
              <a:latin typeface="Calibri" panose="020F0502020204030204" pitchFamily="34" charset="0"/>
              <a:cs typeface="Times New Roman" panose="02020603050405020304" pitchFamily="18" charset="0"/>
            </a:endParaRPr>
          </a:p>
          <a:p>
            <a:pPr algn="l"/>
            <a:endParaRPr lang="it-IT" altLang="it-IT" dirty="0"/>
          </a:p>
        </p:txBody>
      </p:sp>
      <p:pic>
        <p:nvPicPr>
          <p:cNvPr id="4233" name="816-Padre Nostro di Cori.mid">
            <a:hlinkClick r:id="" action="ppaction://media"/>
            <a:extLst>
              <a:ext uri="{FF2B5EF4-FFF2-40B4-BE49-F238E27FC236}">
                <a16:creationId xmlns:a16="http://schemas.microsoft.com/office/drawing/2014/main" id="{6414C605-7AD1-2DA3-7221-CB6039E4A547}"/>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914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3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3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87BA94E-41C0-6766-9AA2-6F4397097989}"/>
              </a:ext>
            </a:extLst>
          </p:cNvPr>
          <p:cNvSpPr>
            <a:spLocks noGrp="1" noChangeArrowheads="1"/>
          </p:cNvSpPr>
          <p:nvPr>
            <p:ph type="title"/>
          </p:nvPr>
        </p:nvSpPr>
        <p:spPr>
          <a:xfrm>
            <a:off x="42672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7466FE35-74DB-2717-C917-CDDEF934668E}"/>
              </a:ext>
            </a:extLst>
          </p:cNvPr>
          <p:cNvSpPr>
            <a:spLocks noChangeArrowheads="1"/>
          </p:cNvSpPr>
          <p:nvPr/>
        </p:nvSpPr>
        <p:spPr bwMode="auto">
          <a:xfrm>
            <a:off x="1295400" y="1905000"/>
            <a:ext cx="3276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I genitori di Gesù si recavano ogni anno a Gerusalemme per la festa di Pasqua.</a:t>
            </a:r>
            <a:r>
              <a:rPr lang="it-IT" altLang="it-IT" sz="1800" i="1">
                <a:solidFill>
                  <a:srgbClr val="000000"/>
                </a:solidFill>
                <a:latin typeface="Verdana" panose="020B0604030504040204" pitchFamily="34" charset="0"/>
                <a:cs typeface="Times New Roman" panose="02020603050405020304" pitchFamily="18" charset="0"/>
              </a:rPr>
              <a:t> (Lc 2, 41)</a:t>
            </a:r>
          </a:p>
        </p:txBody>
      </p:sp>
      <p:sp>
        <p:nvSpPr>
          <p:cNvPr id="17412" name="Rectangle 6">
            <a:extLst>
              <a:ext uri="{FF2B5EF4-FFF2-40B4-BE49-F238E27FC236}">
                <a16:creationId xmlns:a16="http://schemas.microsoft.com/office/drawing/2014/main" id="{ED6C848A-E29A-0B06-3FD6-617CCFE156FB}"/>
              </a:ext>
            </a:extLst>
          </p:cNvPr>
          <p:cNvSpPr>
            <a:spLocks noChangeArrowheads="1"/>
          </p:cNvSpPr>
          <p:nvPr/>
        </p:nvSpPr>
        <p:spPr bwMode="auto">
          <a:xfrm>
            <a:off x="4572000" y="1752600"/>
            <a:ext cx="3505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Every year the parents of Jesus went to Jerusalem for the Feast of the Passover, as was customary.</a:t>
            </a:r>
            <a:r>
              <a:rPr lang="en-US"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(Lk 2: 41)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F7165E4B-5DF0-2173-57D7-E46C76372C38}"/>
              </a:ext>
            </a:extLst>
          </p:cNvPr>
          <p:cNvSpPr>
            <a:spLocks noChangeArrowheads="1"/>
          </p:cNvSpPr>
          <p:nvPr/>
        </p:nvSpPr>
        <p:spPr bwMode="auto">
          <a:xfrm>
            <a:off x="762000" y="0"/>
            <a:ext cx="7924800" cy="955675"/>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FF0000"/>
                </a:solidFill>
                <a:effectLst>
                  <a:outerShdw blurRad="38100" dist="38100" dir="2700000" algn="tl">
                    <a:srgbClr val="000000"/>
                  </a:outerShdw>
                </a:effectLst>
                <a:latin typeface="Verdana" panose="020B0604030504040204" pitchFamily="34" charset="0"/>
                <a:cs typeface="Arial" panose="020B0604020202020204" pitchFamily="34" charset="0"/>
              </a:rPr>
              <a:t>Beato chi abita nella tua casa Signore.</a:t>
            </a:r>
          </a:p>
          <a:p>
            <a:pPr algn="ctr" eaLnBrk="1" hangingPunct="1"/>
            <a:r>
              <a:rPr lang="it-IT" altLang="it-IT" sz="2000" dirty="0" err="1">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Blessed</a:t>
            </a:r>
            <a:r>
              <a:rPr lang="it-IT" altLang="it-IT" sz="20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is</a:t>
            </a:r>
            <a:r>
              <a:rPr lang="it-IT" altLang="it-IT" sz="20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hi who </a:t>
            </a:r>
            <a:r>
              <a:rPr lang="it-IT" altLang="it-IT" sz="2000" dirty="0" err="1">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dwells</a:t>
            </a:r>
            <a:r>
              <a:rPr lang="it-IT" altLang="it-IT" sz="20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in </a:t>
            </a:r>
            <a:r>
              <a:rPr lang="it-IT" altLang="it-IT" sz="2000" dirty="0" err="1">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your</a:t>
            </a:r>
            <a:r>
              <a:rPr lang="it-IT" altLang="it-IT" sz="20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house</a:t>
            </a:r>
            <a:r>
              <a:rPr lang="it-IT" altLang="it-IT" sz="20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Lord.</a:t>
            </a:r>
            <a:br>
              <a:rPr lang="it-IT" altLang="it-IT" sz="20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67B4BBAA-F45D-601B-39DB-C44A62F97543}"/>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31" name="Picture 123">
            <a:extLst>
              <a:ext uri="{FF2B5EF4-FFF2-40B4-BE49-F238E27FC236}">
                <a16:creationId xmlns:a16="http://schemas.microsoft.com/office/drawing/2014/main" id="{2360C324-1CC9-7133-F81A-686D594F20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352800"/>
            <a:ext cx="30480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7532" name="Picture 124">
            <a:extLst>
              <a:ext uri="{FF2B5EF4-FFF2-40B4-BE49-F238E27FC236}">
                <a16:creationId xmlns:a16="http://schemas.microsoft.com/office/drawing/2014/main" id="{71FE671D-EE74-2740-403F-0EF2B98FA7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276600"/>
            <a:ext cx="3352800" cy="2789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5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3F99B80A-9DAC-4AFC-EC00-FBB5BEF99C5A}"/>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Quando egli ebbe dodici anni, vi salirono secondo la consuetudine della festa. Ma, trascorsi i giorni, mentre riprendevano la via del ritorno, il fanciullo Gesù rimase a Gerusalemme, senza che i genitori se ne accorgessero.</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(Lc 2, 42-43)</a:t>
            </a:r>
          </a:p>
        </p:txBody>
      </p:sp>
      <p:sp>
        <p:nvSpPr>
          <p:cNvPr id="162930" name="Rectangle 114">
            <a:extLst>
              <a:ext uri="{FF2B5EF4-FFF2-40B4-BE49-F238E27FC236}">
                <a16:creationId xmlns:a16="http://schemas.microsoft.com/office/drawing/2014/main" id="{D61F73A1-47F2-AF18-BACA-BE5AB94EC4AF}"/>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when Jesus was twelve years old, he went up with them according to the custom for this feast. After the festival was over, they returned, but the boy Jesus remained in Jerusalem and his parents did not know it.</a:t>
            </a:r>
            <a:r>
              <a:rPr lang="en-US"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US" altLang="it-IT" sz="1800" i="1">
                <a:solidFill>
                  <a:schemeClr val="bg1"/>
                </a:solidFill>
                <a:latin typeface="Verdana" panose="020B0604030504040204" pitchFamily="34" charset="0"/>
                <a:cs typeface="Times New Roman" panose="02020603050405020304" pitchFamily="18" charset="0"/>
              </a:rPr>
              <a:t>(Lk 2: 42-43)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D807101C-2E6E-626E-43F2-261EFF754D72}"/>
              </a:ext>
            </a:extLst>
          </p:cNvPr>
          <p:cNvSpPr>
            <a:spLocks noChangeArrowheads="1"/>
          </p:cNvSpPr>
          <p:nvPr/>
        </p:nvSpPr>
        <p:spPr bwMode="auto">
          <a:xfrm>
            <a:off x="22860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Credendo che egli fosse nella comitiva, fecero una giornata di viaggio, e           poi si misero a cercarlo tra i parenti e i conoscenti; non avendolo trovato,    tornarono in cerca di lui a Gerusalemme. Dopo tre giorni lo trovarono nel tempio,</a:t>
            </a:r>
            <a:r>
              <a:rPr lang="it-IT" altLang="it-IT" sz="1800" i="1">
                <a:solidFill>
                  <a:schemeClr val="bg1"/>
                </a:solidFill>
                <a:latin typeface="Verdana" panose="020B0604030504040204" pitchFamily="34" charset="0"/>
                <a:cs typeface="Times New Roman" panose="02020603050405020304" pitchFamily="18" charset="0"/>
              </a:rPr>
              <a:t> (Lc 2, 44-46a)</a:t>
            </a:r>
          </a:p>
        </p:txBody>
      </p:sp>
      <p:sp>
        <p:nvSpPr>
          <p:cNvPr id="21507" name="Rectangle 36">
            <a:extLst>
              <a:ext uri="{FF2B5EF4-FFF2-40B4-BE49-F238E27FC236}">
                <a16:creationId xmlns:a16="http://schemas.microsoft.com/office/drawing/2014/main" id="{CDA8B1BD-1C03-1E60-944E-DBBAF5CA8935}"/>
              </a:ext>
            </a:extLst>
          </p:cNvPr>
          <p:cNvSpPr>
            <a:spLocks noChangeArrowheads="1"/>
          </p:cNvSpPr>
          <p:nvPr/>
        </p:nvSpPr>
        <p:spPr bwMode="auto">
          <a:xfrm>
            <a:off x="0" y="4800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    They thought he was in the </a:t>
            </a:r>
          </a:p>
          <a:p>
            <a:pP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   company and after walking the </a:t>
            </a:r>
          </a:p>
          <a:p>
            <a:pP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whole day they looked for him among their relatives and friends. As they did not find him, they went back to Jerusalem searching for him,  and on the third day they found him in the Temple,</a:t>
            </a:r>
            <a:r>
              <a:rPr lang="en-US" altLang="it-IT" sz="1800" i="1">
                <a:solidFill>
                  <a:schemeClr val="bg1"/>
                </a:solidFill>
                <a:latin typeface="Verdana" panose="020B0604030504040204" pitchFamily="34" charset="0"/>
                <a:cs typeface="Times New Roman" panose="02020603050405020304" pitchFamily="18" charset="0"/>
              </a:rPr>
              <a:t> (Lk 2: 44-46a)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52D59A8B-6D26-6787-17A4-4E93A1779EDB}"/>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seduto in mezzo ai maestri, mentre li ascoltava e li interrogava. E tutti quelli che 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udivano erano pieni di stupore per la sua intelligenza e le sue risposte. Al vederlo restarono stupiti, e sua madre gli disse: </a:t>
            </a:r>
            <a:r>
              <a:rPr lang="it-IT" altLang="it-IT" sz="1800" i="1">
                <a:solidFill>
                  <a:schemeClr val="bg1"/>
                </a:solidFill>
                <a:latin typeface="Verdana" panose="020B0604030504040204" pitchFamily="34" charset="0"/>
                <a:cs typeface="Times New Roman" panose="02020603050405020304" pitchFamily="18" charset="0"/>
              </a:rPr>
              <a:t>(Lc 2, 46b-48a)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9988" name="Rectangle 1028">
            <a:extLst>
              <a:ext uri="{FF2B5EF4-FFF2-40B4-BE49-F238E27FC236}">
                <a16:creationId xmlns:a16="http://schemas.microsoft.com/office/drawing/2014/main" id="{80589A76-3C98-59FB-03D3-9356848957EA}"/>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sitting among the teachers, listening to them and asking questions. And all the people were amazed at his understanding and his answers. His parents were very surprised when they saw him and his mother said to him,</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(Lk 2: 46b-48a)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9992" name="Picture 1032">
            <a:extLst>
              <a:ext uri="{FF2B5EF4-FFF2-40B4-BE49-F238E27FC236}">
                <a16:creationId xmlns:a16="http://schemas.microsoft.com/office/drawing/2014/main" id="{1433B4BA-B051-013C-EBEA-A48002B697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1484313"/>
            <a:ext cx="5410200" cy="3887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56">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1010" name="Rectangle 2">
            <a:extLst>
              <a:ext uri="{FF2B5EF4-FFF2-40B4-BE49-F238E27FC236}">
                <a16:creationId xmlns:a16="http://schemas.microsoft.com/office/drawing/2014/main" id="{9B277495-F3BF-D332-8EC8-15204F2AF3B7}"/>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«Figlio, perché ci hai fatto questo? Ecco, tuo padre e io, angosciati, ti cercavamo». Ed egli rispose loro: «Perché mi cercavate? Non sapevate che io devo occuparmi delle cose del Padre mio?». Ma essi non compresero ciò che aveva detto loro. </a:t>
            </a:r>
            <a:r>
              <a:rPr lang="it-IT" altLang="it-IT" sz="1800" i="1">
                <a:solidFill>
                  <a:schemeClr val="bg1"/>
                </a:solidFill>
                <a:latin typeface="Verdana" panose="020B0604030504040204" pitchFamily="34" charset="0"/>
                <a:cs typeface="Times New Roman" panose="02020603050405020304" pitchFamily="18" charset="0"/>
              </a:rPr>
              <a:t>(Lc 2, 48b-50)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1012" name="Rectangle 4">
            <a:extLst>
              <a:ext uri="{FF2B5EF4-FFF2-40B4-BE49-F238E27FC236}">
                <a16:creationId xmlns:a16="http://schemas.microsoft.com/office/drawing/2014/main" id="{DE44D273-7A52-6EEA-DE58-4F20432CFA70}"/>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"Son, why have you done this to us? Your father and I were very worried while searching for you." Then he said to them, "Why were you looking for me? Do you not know that I must be in my Father's house?" But they did not understand this answer.</a:t>
            </a:r>
            <a:r>
              <a:rPr lang="en-US" altLang="it-IT" sz="1800" i="1">
                <a:solidFill>
                  <a:schemeClr val="bg1"/>
                </a:solidFill>
                <a:latin typeface="Verdana" panose="020B0604030504040204" pitchFamily="34" charset="0"/>
                <a:cs typeface="Times New Roman" panose="02020603050405020304" pitchFamily="18" charset="0"/>
              </a:rPr>
              <a:t> (Lk 2: 48b-50)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2034" name="Rectangle 2">
            <a:extLst>
              <a:ext uri="{FF2B5EF4-FFF2-40B4-BE49-F238E27FC236}">
                <a16:creationId xmlns:a16="http://schemas.microsoft.com/office/drawing/2014/main" id="{4AB0468D-1702-6CD3-8DCC-3C6268730CC5}"/>
              </a:ext>
            </a:extLst>
          </p:cNvPr>
          <p:cNvSpPr>
            <a:spLocks noGrp="1" noChangeArrowheads="1"/>
          </p:cNvSpPr>
          <p:nvPr>
            <p:ph type="title"/>
          </p:nvPr>
        </p:nvSpPr>
        <p:spPr>
          <a:xfrm>
            <a:off x="152400" y="533400"/>
            <a:ext cx="8991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Scese dunque con loro e venne a Nàzaret e stava loro sottomesso. Sua madre custodiva tutte queste cose nel suo cuore. E Gesù cresceva in sapienza, età e grazia davanti a Dio e agli uomini. </a:t>
            </a:r>
            <a:r>
              <a:rPr lang="it-IT" altLang="it-IT" sz="1800" i="1">
                <a:solidFill>
                  <a:schemeClr val="bg1"/>
                </a:solidFill>
                <a:latin typeface="Verdana" panose="020B0604030504040204" pitchFamily="34" charset="0"/>
                <a:cs typeface="Times New Roman" panose="02020603050405020304" pitchFamily="18" charset="0"/>
              </a:rPr>
              <a:t>(Lc 2, 51-52)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2036" name="Rectangle 4">
            <a:extLst>
              <a:ext uri="{FF2B5EF4-FFF2-40B4-BE49-F238E27FC236}">
                <a16:creationId xmlns:a16="http://schemas.microsoft.com/office/drawing/2014/main" id="{3A5FCC91-0CB2-175B-A8CE-233649EC930B}"/>
              </a:ext>
            </a:extLst>
          </p:cNvPr>
          <p:cNvSpPr>
            <a:spLocks noChangeArrowheads="1"/>
          </p:cNvSpPr>
          <p:nvPr/>
        </p:nvSpPr>
        <p:spPr bwMode="auto">
          <a:xfrm>
            <a:off x="228600" y="5181600"/>
            <a:ext cx="8686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Jesus went down with them, returning to Nazareth, and he continued to be subject to them. As for his mother, she kept all these things in her heart. And Jesus increased in wisdom and age, and in divine and human favor. </a:t>
            </a:r>
            <a:r>
              <a:rPr lang="en-US" altLang="it-IT" sz="1800" i="1">
                <a:solidFill>
                  <a:schemeClr val="bg1"/>
                </a:solidFill>
                <a:latin typeface="Verdana" panose="020B0604030504040204" pitchFamily="34" charset="0"/>
                <a:cs typeface="Times New Roman" panose="02020603050405020304" pitchFamily="18" charset="0"/>
              </a:rPr>
              <a:t>(Lk 2: 51-52)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70253BBB-932A-8997-77FB-64EB3A5ABE4C}"/>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3C0A085-A7CD-4086-859E-7397A1645029}"/>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9353FF9-C820-5D3D-8F72-91FF71D5C080}"/>
              </a:ext>
            </a:extLst>
          </p:cNvPr>
          <p:cNvSpPr>
            <a:spLocks noChangeArrowheads="1"/>
          </p:cNvSpPr>
          <p:nvPr/>
        </p:nvSpPr>
        <p:spPr bwMode="auto">
          <a:xfrm>
            <a:off x="0" y="1515467"/>
            <a:ext cx="9144000" cy="5687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Bibbia è popolata da famiglie, da generazioni, da 	                 storie di amore e di crisi familiari, fin dalla prima pagina, 	                 dove entra in scena la famiglia di Adamo ed Eva, con il                  suo carico di violenza, ma anche con la forza della vita che continua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Amoris</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laetitia,1</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Bibbia è una biblioteca sull'arte e sulla fatica di amare, è il racconto dell'amore, vivo e potente, incarnato e quotidiano, visibile o segreto</a:t>
            </a:r>
            <a:r>
              <a:rPr lang="it-IT" sz="1800" b="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Lo è anche nel Vangelo di oggi: storia di una crisi familiare, di un adolescente difficile, di due genitori che non riescono a capire che cosa ha in testa.</a:t>
            </a:r>
          </a:p>
          <a:p>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Figlio, perché ci hai fatto stare in angoscia?</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il racconto di una famiglia che alterna giorni sereni tranquilli e altri drammatici, come accade in tutte le famiglie, specie con i figli adolescenti. Ma che sa fare buon uso delle crisi, attraverso un dialogo senza risentimenti e senza accuse.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Figlio perché?</a:t>
            </a:r>
          </a:p>
          <a:p>
            <a:endPar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r>
              <a:rPr lang="it-IT" sz="1800" i="1"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L'interesse di Maria non è rivolto al rimprovero, non accusa, non giudica, non si deprime perché il figlio l'ha fatta soffrire, ma cerca di capire, di comprendere, di accogliere una diversità difficile.</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663ECACF-E4C8-20F3-AB31-C3A92DE9F5A4}"/>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AF9E2FA0-9D0B-88B9-7714-B14A7A9B0184}"/>
              </a:ext>
            </a:extLst>
          </p:cNvPr>
          <p:cNvSpPr>
            <a:spLocks noChangeArrowheads="1"/>
          </p:cNvSpPr>
          <p:nvPr/>
        </p:nvSpPr>
        <p:spPr bwMode="auto">
          <a:xfrm>
            <a:off x="2210255" y="457180"/>
            <a:ext cx="684721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in casa che si impara l'arte d'amare, di essere felici </a:t>
            </a:r>
            <a:r>
              <a:rPr lang="it-IT" altLang="it-IT" sz="1800" i="1" dirty="0">
                <a:solidFill>
                  <a:srgbClr val="000000"/>
                </a:solidFill>
                <a:latin typeface="Verdana" panose="020B0604030504040204" pitchFamily="34" charset="0"/>
                <a:cs typeface="Arial" panose="020B0604020202020204" pitchFamily="34" charset="0"/>
              </a:rPr>
              <a:t>- Lc 2,41-52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6501A542-602B-CBCA-5521-703F58B7C41C}"/>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F18D67A2-7B1F-D2B1-697A-1B437056AD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73169"/>
            <a:ext cx="2016224" cy="2016224"/>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25AB9430-3757-9765-B913-B396AB782839}"/>
              </a:ext>
            </a:extLst>
          </p:cNvPr>
          <p:cNvSpPr>
            <a:spLocks noChangeArrowheads="1"/>
          </p:cNvSpPr>
          <p:nvPr/>
        </p:nvSpPr>
        <p:spPr bwMode="auto">
          <a:xfrm>
            <a:off x="0" y="20939"/>
            <a:ext cx="9144000" cy="696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sapevate che devo occuparmi delle cose del Padre mio?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 nostri figli non sono nostri, appartengono al Signore, al mondo, alla loro vocazione, ai loro sogni. Un figlio non può, non deve strutturare la sua vita in funzione dei genitori. È come fermare la ruota della creazione. Ma essi non compresero... e tuttavia nessun dramma o ricatto emotivo, nessuna chiusura del dialogo. Un figlio non è sempre comprensibile, ma è sempre abbracciabile</a:t>
            </a:r>
            <a:r>
              <a:rPr lang="it-IT" sz="1800" b="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Scesero insieme a Nazaret. Si riparte, anche se non tutto è chiaro; si persevera dentro l'eco di una crisi, meditando e custodendo nel cuore gesti, parole e domande finché un giorno non si dipani il filo d'oro che tutto illuminerà e legherà insieme.</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partì con loro, tornò a casa e stava loro sottomesso. C'è incomprensione, c'è un dolore che pesa sul cuore, eppure Gesù torna con chi non lo capisce. E cresce dentro quella famiglia santa ma non perfetta, santa e limitata.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Sono santi, sono profeti, eppure non si capiscono tra loro. E noi ci meravigliamo di non capirci, qualche volta, nelle nostre case? Tutte diversamente imperfette, ma tutte capaci di far crescere.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lascia i maestri della Legge, va con Giuseppe e Maria, maestri di vita: al tempio Dio preferisce la casa, luogo del primo e più importante magistero, dove i figli imparano l'arte di essere felici: l'arte di amare. Lì Dio si incarna, mi sfiora, mi tocca; lo fa nel volto, nei gesti, nello sguardo di ognuno che mi vuole bene, e quando so dire loro: non avere paura, io ci sono e mi prenderò cura della tua felicità.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Lui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regala</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gioia</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 chi produce amore.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99CACAA2-CBCF-1102-1805-F0B3489CA2C3}"/>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a:t>
            </a:r>
            <a:r>
              <a:rPr lang="it-IT" altLang="it-IT" sz="1400" b="1" i="1" dirty="0">
                <a:latin typeface="Verdana" panose="020B0604030504040204" pitchFamily="34" charset="0"/>
                <a:cs typeface="Arial" panose="020B0604020202020204" pitchFamily="34" charset="0"/>
              </a:rPr>
              <a:t>WHATSAPP</a:t>
            </a:r>
            <a:r>
              <a:rPr lang="it-IT" altLang="it-IT" sz="1400" i="1" dirty="0">
                <a:latin typeface="Verdana" panose="020B0604030504040204" pitchFamily="34" charset="0"/>
                <a:cs typeface="Arial" panose="020B0604020202020204" pitchFamily="34" charset="0"/>
              </a:rPr>
              <a:t>,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www.diffondilaparola.com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LINKEDIN, INSTAGRAM</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a:t>
            </a:r>
            <a:r>
              <a:rPr lang="en-GB" altLang="it-IT" sz="1400" b="1" i="1" dirty="0">
                <a:latin typeface="Verdana" panose="020B0604030504040204" pitchFamily="34" charset="0"/>
                <a:cs typeface="Arial" panose="020B0604020202020204" pitchFamily="34" charset="0"/>
              </a:rPr>
              <a:t>WHATSAPP</a:t>
            </a:r>
            <a:r>
              <a:rPr lang="en-GB" altLang="it-IT" sz="1400" i="1" dirty="0">
                <a:latin typeface="Verdana" panose="020B0604030504040204" pitchFamily="34" charset="0"/>
                <a:cs typeface="Arial" panose="020B0604020202020204" pitchFamily="34" charset="0"/>
              </a:rPr>
              <a:t>,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www.diffondilaparola.com 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LINKEDIN, INSTAGRAM</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6C4DD3C7-2D18-780B-F959-37CA59CE56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34F1415C-5865-DA85-28FE-A090E7DD5D3B}"/>
              </a:ext>
            </a:extLst>
          </p:cNvPr>
          <p:cNvSpPr>
            <a:spLocks noChangeArrowheads="1"/>
          </p:cNvSpPr>
          <p:nvPr/>
        </p:nvSpPr>
        <p:spPr bwMode="auto">
          <a:xfrm>
            <a:off x="914400" y="1066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1 SAMUELE</a:t>
            </a:r>
          </a:p>
        </p:txBody>
      </p:sp>
      <p:sp>
        <p:nvSpPr>
          <p:cNvPr id="5123" name="Rectangle 157">
            <a:extLst>
              <a:ext uri="{FF2B5EF4-FFF2-40B4-BE49-F238E27FC236}">
                <a16:creationId xmlns:a16="http://schemas.microsoft.com/office/drawing/2014/main" id="{501D2C97-FC27-3CEB-467A-FA12C5234E08}"/>
              </a:ext>
            </a:extLst>
          </p:cNvPr>
          <p:cNvSpPr>
            <a:spLocks noChangeArrowheads="1"/>
          </p:cNvSpPr>
          <p:nvPr/>
        </p:nvSpPr>
        <p:spPr bwMode="auto">
          <a:xfrm>
            <a:off x="1295400" y="1371600"/>
            <a:ext cx="32766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Al finir dell’anno Anna concepì e partorì un figlio e lo chiamò Samuèle, «perché – diceva – al Signore l’ho richiesto». Quando poi Elkanà andò con tutta la famiglia a offrire il sacrificio di ogni anno al Signore e a soddisfare il suo voto,</a:t>
            </a:r>
            <a:r>
              <a:rPr lang="it-IT" altLang="it-IT" sz="16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600" i="1">
                <a:solidFill>
                  <a:srgbClr val="000000"/>
                </a:solidFill>
                <a:latin typeface="Verdana" panose="020B0604030504040204" pitchFamily="34" charset="0"/>
                <a:cs typeface="Times New Roman" panose="02020603050405020304" pitchFamily="18" charset="0"/>
              </a:rPr>
              <a:t>                 (1Sam 1, 20-21) </a:t>
            </a:r>
          </a:p>
        </p:txBody>
      </p:sp>
      <p:sp>
        <p:nvSpPr>
          <p:cNvPr id="5124" name="Rectangle 158">
            <a:extLst>
              <a:ext uri="{FF2B5EF4-FFF2-40B4-BE49-F238E27FC236}">
                <a16:creationId xmlns:a16="http://schemas.microsoft.com/office/drawing/2014/main" id="{7C03F81C-8FA3-7046-D002-34371331B89F}"/>
              </a:ext>
            </a:extLst>
          </p:cNvPr>
          <p:cNvSpPr>
            <a:spLocks noChangeArrowheads="1"/>
          </p:cNvSpPr>
          <p:nvPr/>
        </p:nvSpPr>
        <p:spPr bwMode="auto">
          <a:xfrm>
            <a:off x="4648200" y="1447800"/>
            <a:ext cx="3429000"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600">
                <a:solidFill>
                  <a:srgbClr val="000000"/>
                </a:solidFill>
                <a:latin typeface="Verdana" panose="020B0604030504040204" pitchFamily="34" charset="0"/>
                <a:cs typeface="Times New Roman" panose="02020603050405020304" pitchFamily="18" charset="0"/>
              </a:rPr>
              <a:t>   Hannah became pregnant. She gave birth to a son and called him Samuel because she said: "I have asked Yahweh to give him to me." Once more Elkanah went to the temple with his family to offer his yearly sacrifice and to pay his vow to Yahweh.</a:t>
            </a:r>
            <a:r>
              <a:rPr lang="en-US" altLang="it-IT" sz="1600" i="1">
                <a:solidFill>
                  <a:srgbClr val="000000"/>
                </a:solidFill>
                <a:latin typeface="Verdana" panose="020B0604030504040204" pitchFamily="34" charset="0"/>
                <a:cs typeface="Times New Roman" panose="02020603050405020304" pitchFamily="18" charset="0"/>
              </a:rPr>
              <a:t> (1S 1: 20-21)</a:t>
            </a:r>
            <a:endParaRPr lang="it-IT" altLang="it-IT" sz="16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813774BA-3F79-42F2-9200-ECAB64B1B3B8}"/>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1 SAMUEL</a:t>
            </a:r>
          </a:p>
        </p:txBody>
      </p:sp>
      <p:sp>
        <p:nvSpPr>
          <p:cNvPr id="327031" name="Rectangle 375">
            <a:extLst>
              <a:ext uri="{FF2B5EF4-FFF2-40B4-BE49-F238E27FC236}">
                <a16:creationId xmlns:a16="http://schemas.microsoft.com/office/drawing/2014/main" id="{B9E0D497-6448-42CB-5857-6D64CE3862BE}"/>
              </a:ext>
            </a:extLst>
          </p:cNvPr>
          <p:cNvSpPr>
            <a:spLocks noChangeArrowheads="1"/>
          </p:cNvSpPr>
          <p:nvPr/>
        </p:nvSpPr>
        <p:spPr bwMode="auto">
          <a:xfrm>
            <a:off x="838200" y="0"/>
            <a:ext cx="7848600" cy="923925"/>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0000"/>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00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effectLst>
                  <a:outerShdw blurRad="38100" dist="38100" dir="2700000" algn="tl">
                    <a:srgbClr val="000000"/>
                  </a:outerShdw>
                </a:effectLst>
                <a:latin typeface="Verdana" panose="020B0604030504040204" pitchFamily="34" charset="0"/>
              </a:rPr>
              <a:t> </a:t>
            </a:r>
            <a:r>
              <a:rPr lang="it-IT" altLang="it-IT" sz="2000" b="1">
                <a:solidFill>
                  <a:srgbClr val="3399FF"/>
                </a:solidFill>
                <a:effectLst>
                  <a:outerShdw blurRad="38100" dist="38100" dir="2700000" algn="tl">
                    <a:srgbClr val="000000"/>
                  </a:outerShdw>
                </a:effectLst>
                <a:latin typeface="Verdana" panose="020B0604030504040204" pitchFamily="34" charset="0"/>
              </a:rPr>
              <a:t>  </a:t>
            </a:r>
            <a:r>
              <a:rPr lang="it-IT" altLang="it-IT" sz="1400" b="1">
                <a:solidFill>
                  <a:srgbClr val="3366FF"/>
                </a:solidFill>
                <a:effectLst>
                  <a:outerShdw blurRad="38100" dist="38100" dir="2700000" algn="tl">
                    <a:srgbClr val="000000"/>
                  </a:outerShdw>
                </a:effectLst>
                <a:latin typeface="Courier New" panose="02070309020205020404" pitchFamily="49" charset="0"/>
              </a:rPr>
              <a:t>https://www.diffondilaparola.com</a:t>
            </a:r>
          </a:p>
          <a:p>
            <a:pPr algn="ctr" eaLnBrk="1" hangingPunct="1"/>
            <a:endParaRPr lang="it-IT" altLang="it-IT" sz="800" b="1">
              <a:solidFill>
                <a:srgbClr val="3366FF"/>
              </a:solidFill>
              <a:effectLst>
                <a:outerShdw blurRad="38100" dist="38100" dir="2700000" algn="tl">
                  <a:srgbClr val="000000"/>
                </a:outerShdw>
              </a:effectLst>
              <a:latin typeface="Courier New" panose="02070309020205020404" pitchFamily="49" charset="0"/>
            </a:endParaRPr>
          </a:p>
        </p:txBody>
      </p:sp>
      <p:pic>
        <p:nvPicPr>
          <p:cNvPr id="5247" name="Picture 127">
            <a:extLst>
              <a:ext uri="{FF2B5EF4-FFF2-40B4-BE49-F238E27FC236}">
                <a16:creationId xmlns:a16="http://schemas.microsoft.com/office/drawing/2014/main" id="{DDB3AD9B-E113-0D34-803F-EB21E5B470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733800"/>
            <a:ext cx="1935163" cy="2438400"/>
          </a:xfrm>
          <a:prstGeom prst="rect">
            <a:avLst/>
          </a:prstGeom>
          <a:noFill/>
          <a:extLst>
            <a:ext uri="{909E8E84-426E-40DD-AFC4-6F175D3DCCD1}">
              <a14:hiddenFill xmlns:a14="http://schemas.microsoft.com/office/drawing/2010/main">
                <a:solidFill>
                  <a:srgbClr val="FFFFFF"/>
                </a:solidFill>
              </a14:hiddenFill>
            </a:ext>
          </a:extLst>
        </p:spPr>
      </p:pic>
      <p:pic>
        <p:nvPicPr>
          <p:cNvPr id="5249" name="Picture 129">
            <a:extLst>
              <a:ext uri="{FF2B5EF4-FFF2-40B4-BE49-F238E27FC236}">
                <a16:creationId xmlns:a16="http://schemas.microsoft.com/office/drawing/2014/main" id="{C464E12B-A3D6-8140-DAEA-DE5472E5F8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886200"/>
            <a:ext cx="2028825" cy="228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775E89CA-4A0B-5D12-19C0-AC6D7C84EE5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4A759B61-5DE7-48C1-D7A6-B448B3E793C5}"/>
              </a:ext>
            </a:extLst>
          </p:cNvPr>
          <p:cNvSpPr>
            <a:spLocks noChangeArrowheads="1"/>
          </p:cNvSpPr>
          <p:nvPr/>
        </p:nvSpPr>
        <p:spPr bwMode="auto">
          <a:xfrm>
            <a:off x="2001494" y="618234"/>
            <a:ext cx="7239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 is at home that we learn the art of loving, of being happy </a:t>
            </a:r>
            <a:r>
              <a:rPr lang="it-IT" altLang="it-IT" sz="1800" i="1" dirty="0">
                <a:solidFill>
                  <a:srgbClr val="000000"/>
                </a:solidFill>
                <a:latin typeface="Verdana" panose="020B0604030504040204" pitchFamily="34" charset="0"/>
                <a:cs typeface="Arial" panose="020B0604020202020204" pitchFamily="34" charset="0"/>
              </a:rPr>
              <a:t>- Lk 2.41-52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D288D068-0104-E1ED-53A3-43A57F28DF0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022D4EEA-45F8-760F-7F4B-3913D82440D8}"/>
              </a:ext>
            </a:extLst>
          </p:cNvPr>
          <p:cNvSpPr>
            <a:spLocks noChangeArrowheads="1"/>
          </p:cNvSpPr>
          <p:nvPr/>
        </p:nvSpPr>
        <p:spPr bwMode="auto">
          <a:xfrm>
            <a:off x="-31459" y="1916832"/>
            <a:ext cx="9144000"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Bible is populated by families, by generations, by stories of love and family crises, right from the first page, where the family of Adam and Eve enters the scene, with its load of violence, but also with the strength of life that continues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Amoris </a:t>
            </a:r>
            <a:r>
              <a:rPr lang="en-US"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laetitia</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1</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Bible is a library on the art and effort of loving, it is the story of love, alive and powerful, incarnate and daily, visible or secret. It is also so in today's Gospel: the story of a family crisis, of a difficult teenager, of two parents who cannot understand what is in His head. </a:t>
            </a:r>
          </a:p>
          <a:p>
            <a:pPr eaLnBrk="1" hangingPunct="1">
              <a:spcBef>
                <a:spcPct val="0"/>
              </a:spcBef>
              <a:buFontTx/>
              <a:buNone/>
            </a:pPr>
            <a:r>
              <a:rPr lang="en-US" sz="1800" i="1"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Son, why have you made us so anxious?</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is the story of a family that alternates serene and calm days with other dramatic ones, as happens in all families, especially with teenage children. But she knows how to make good use of crises, through a dialogue without resentment and without accusations. </a:t>
            </a:r>
          </a:p>
          <a:p>
            <a:pPr eaLnBrk="1" hangingPunct="1">
              <a:spcBef>
                <a:spcPct val="0"/>
              </a:spcBef>
              <a:buFontTx/>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Son why? Mary's interest is not directed at reproach, She does not accuse, She does not judge, She does not get depressed because Her son made Her suffer, but She tries to understand, to comprehend, to welcome a difficult diversity.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E5DDF91-649E-4700-15A3-BED96D23A2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71337"/>
            <a:ext cx="2016224" cy="2016224"/>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F04C225E-C69D-8CF9-C43C-E9DE7B3BAC9B}"/>
              </a:ext>
            </a:extLst>
          </p:cNvPr>
          <p:cNvSpPr>
            <a:spLocks noChangeArrowheads="1"/>
          </p:cNvSpPr>
          <p:nvPr/>
        </p:nvSpPr>
        <p:spPr bwMode="auto">
          <a:xfrm>
            <a:off x="0" y="0"/>
            <a:ext cx="9144000" cy="6795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Didn't you know that I must be about my Father's business? Our children are not ours, they belong to the Lord, to the world, to their vocation, to their dreams. A child cannot, must not structure His life according to His parents. It is like stopping the wheel of creation. But they did not understand... and yet there is no drama or emotional blackmail, no closure of the dialogue. A child is not always understandable, but He is always huggable. They went down together to Nazareth. We start again, even if not everything is clear; one perseveres within the echo of a crisis, meditating and keeping in one's heart gestures, words and questions until one day the golden thread unravels that will illuminate and bind everything together. Jesus left with them, returned home and was obedient to them. There is misunderstanding, there is a pain that weighs on the heart, yet Jesus returns with those who do not understand Him. And He grows within that holy but not perfect family, holy and limited. </a:t>
            </a:r>
          </a:p>
          <a:p>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They are saints, they are prophets, yet they do not understand each other. And we are surprised that we do not understand each other, sometimes, in our homes? All differently imperfect, but all capable of making us grow. Jesus leaves the teachers of the Law, goes with Joseph and Mary, teachers of life: to the temple God prefers the home, the place of the first and most important teaching, where children learn the art of being happy: the art of loving. There God incarnates, grazes me, touches me; He does it in the face, in the gestures, in the look of everyone who loves me, and when I know how to tell them: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 not be afraid, I am here and I will take care of your happiness</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is He who gives joy to those who produce love.</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B2B2F10-7F19-7549-7544-0A27FF11D733}"/>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77E0C935-E2FF-DB4D-793A-0A18B7326DCE}"/>
              </a:ext>
            </a:extLst>
          </p:cNvPr>
          <p:cNvSpPr>
            <a:spLocks noChangeArrowheads="1"/>
          </p:cNvSpPr>
          <p:nvPr/>
        </p:nvSpPr>
        <p:spPr bwMode="auto">
          <a:xfrm>
            <a:off x="0" y="5181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Hannah would not go along but she said to her husband, "I will bring the child there as soon as he is weaned. He shall be presented to Yahweh and stay there forever."   When the child was weaned, Hannah took him with her along with a three-year-old bull, a measure of flour and a flask of wine,</a:t>
            </a:r>
          </a:p>
          <a:p>
            <a:pPr algn="ctr" eaLnBrk="1" hangingPunct="1">
              <a:spcBef>
                <a:spcPct val="0"/>
              </a:spcBef>
              <a:buFontTx/>
              <a:buNone/>
            </a:pPr>
            <a:r>
              <a:rPr lang="en-US" altLang="it-IT" sz="1800" i="1">
                <a:solidFill>
                  <a:schemeClr val="bg1"/>
                </a:solidFill>
                <a:latin typeface="Verdana" panose="020B0604030504040204" pitchFamily="34" charset="0"/>
                <a:cs typeface="Times New Roman" panose="02020603050405020304" pitchFamily="18" charset="0"/>
              </a:rPr>
              <a:t> (1S 1: 22.24a)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FCF2A4F4-24E1-32A8-DAAA-9A791535B2BE}"/>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Anna non andò, perché disse al marito: «Non verrò, finché il bambino non sia svezzato e io possa condurlo a vedere il volto del Signore; poi resterà là per sempre».  Dopo averlo svezzato, lo portò con sé, con un giovenco di tre anni, un’efa di farina e un otre di vino, </a:t>
            </a:r>
            <a:r>
              <a:rPr lang="it-IT" altLang="it-IT" sz="1800" i="1">
                <a:solidFill>
                  <a:schemeClr val="bg1"/>
                </a:solidFill>
                <a:latin typeface="Verdana" panose="020B0604030504040204" pitchFamily="34" charset="0"/>
                <a:cs typeface="Times New Roman" panose="02020603050405020304" pitchFamily="18" charset="0"/>
              </a:rPr>
              <a:t>(1Sam 1, 22.24a)</a:t>
            </a:r>
          </a:p>
        </p:txBody>
      </p:sp>
      <p:pic>
        <p:nvPicPr>
          <p:cNvPr id="7213" name="Picture 45">
            <a:extLst>
              <a:ext uri="{FF2B5EF4-FFF2-40B4-BE49-F238E27FC236}">
                <a16:creationId xmlns:a16="http://schemas.microsoft.com/office/drawing/2014/main" id="{CA486D99-83F0-E928-9CED-D68855E73E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770063"/>
            <a:ext cx="4953000" cy="35004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9E607A26-BB62-0C0C-0FE4-1BFC9C422224}"/>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lo introdusse nel tempio del Signore a Silo: era ancora un fanciullo. Immolato il giovenco, presentarono il fanciullo a Eli e lei disse: «Perdona, mio signore. Per la tua vita, mio signore, io sono quella donna che era stata qui presso di te a pregare il Signore. </a:t>
            </a:r>
            <a:r>
              <a:rPr lang="it-IT" altLang="it-IT" sz="1800" i="1">
                <a:solidFill>
                  <a:schemeClr val="bg1"/>
                </a:solidFill>
                <a:latin typeface="Verdana" panose="020B0604030504040204" pitchFamily="34" charset="0"/>
                <a:cs typeface="Times New Roman" panose="02020603050405020304" pitchFamily="18" charset="0"/>
              </a:rPr>
              <a:t>(1Sam 1, 24b-26)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6FC8889D-F1C4-4315-9AD4-8586ED287FD1}"/>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she brought him to Yahweh's house at Shiloh. The child was still young. After they had slain the bull, they brought the child to Eli. Hannah exclaimed: "Oh, my lord, look! I am the woman who was standing here in your presence, praying to Yahweh.</a:t>
            </a:r>
            <a:r>
              <a:rPr lang="en-US" altLang="it-IT" sz="1800" i="1">
                <a:solidFill>
                  <a:schemeClr val="bg1"/>
                </a:solidFill>
                <a:latin typeface="Verdana" panose="020B0604030504040204" pitchFamily="34" charset="0"/>
                <a:cs typeface="Times New Roman" panose="02020603050405020304" pitchFamily="18" charset="0"/>
              </a:rPr>
              <a:t> (1S 1: 24b-26)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224">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8962" name="Rectangle 1026">
            <a:extLst>
              <a:ext uri="{FF2B5EF4-FFF2-40B4-BE49-F238E27FC236}">
                <a16:creationId xmlns:a16="http://schemas.microsoft.com/office/drawing/2014/main" id="{272E2DB0-E48A-798A-C786-D44AD1DE5F32}"/>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Per questo fanciullo ho pregato e il Signore mi ha concesso la grazia che gli ho richiesto. Anch’io lascio che il Signore lo richieda: per tutti i giorni della sua vita egli è richiesto per il Signore». E si prostrarono là davanti al Signore. </a:t>
            </a:r>
            <a:r>
              <a:rPr lang="en-US" altLang="it-IT" sz="1800" i="1">
                <a:solidFill>
                  <a:schemeClr val="bg1"/>
                </a:solidFill>
                <a:latin typeface="Verdana" panose="020B0604030504040204" pitchFamily="34" charset="0"/>
                <a:cs typeface="Times New Roman" panose="02020603050405020304" pitchFamily="18" charset="0"/>
              </a:rPr>
              <a:t>(1Sam 1, 27-28)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8964" name="Rectangle 1028">
            <a:extLst>
              <a:ext uri="{FF2B5EF4-FFF2-40B4-BE49-F238E27FC236}">
                <a16:creationId xmlns:a16="http://schemas.microsoft.com/office/drawing/2014/main" id="{0965B1DD-1222-1BEF-5C0B-B994E7269E5B}"/>
              </a:ext>
            </a:extLst>
          </p:cNvPr>
          <p:cNvSpPr>
            <a:spLocks noChangeArrowheads="1"/>
          </p:cNvSpPr>
          <p:nvPr/>
        </p:nvSpPr>
        <p:spPr bwMode="auto">
          <a:xfrm>
            <a:off x="0" y="54102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 asked for this child and Yahweh granted me the favor I begged of him. Now, I think, Yahweh is asking for this child. As long as he lives, he belongs to Yahweh. "And they worshiped Yahweh there. </a:t>
            </a:r>
            <a:r>
              <a:rPr lang="it-IT" altLang="it-IT" sz="1800" i="1">
                <a:solidFill>
                  <a:schemeClr val="bg1"/>
                </a:solidFill>
                <a:latin typeface="Verdana" panose="020B0604030504040204" pitchFamily="34" charset="0"/>
                <a:cs typeface="Times New Roman" panose="02020603050405020304" pitchFamily="18" charset="0"/>
              </a:rPr>
              <a:t>(1S 1: 27-28)</a:t>
            </a:r>
          </a:p>
        </p:txBody>
      </p:sp>
    </p:spTree>
  </p:cSld>
  <p:clrMapOvr>
    <a:masterClrMapping/>
  </p:clrMapOvr>
  <p:transition spd="med" advClick="0" advTm="14288">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3C56EFE-F391-1C82-FEF6-E0BD5E3C1BF5}"/>
              </a:ext>
            </a:extLst>
          </p:cNvPr>
          <p:cNvSpPr>
            <a:spLocks noGrp="1" noChangeArrowheads="1"/>
          </p:cNvSpPr>
          <p:nvPr>
            <p:ph type="title"/>
          </p:nvPr>
        </p:nvSpPr>
        <p:spPr>
          <a:xfrm>
            <a:off x="4191000" y="11430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it-IT" altLang="it-IT" sz="800">
                <a:solidFill>
                  <a:srgbClr val="320011"/>
                </a:solidFill>
                <a:latin typeface="Verdana" panose="020B0604030504040204" pitchFamily="34" charset="0"/>
                <a:cs typeface="Arial" panose="020B0604020202020204" pitchFamily="34" charset="0"/>
              </a:rPr>
              <a:t>st </a:t>
            </a:r>
            <a:r>
              <a:rPr lang="en-US" altLang="it-IT" sz="1800">
                <a:solidFill>
                  <a:srgbClr val="320011"/>
                </a:solidFill>
                <a:latin typeface="Verdana" panose="020B0604030504040204" pitchFamily="34" charset="0"/>
                <a:cs typeface="Arial" panose="020B0604020202020204" pitchFamily="34" charset="0"/>
              </a:rPr>
              <a:t>LETTER </a:t>
            </a:r>
            <a:r>
              <a:rPr lang="it-IT" altLang="it-IT" sz="1800">
                <a:solidFill>
                  <a:srgbClr val="320011"/>
                </a:solidFill>
                <a:latin typeface="Verdana" panose="020B0604030504040204" pitchFamily="34" charset="0"/>
                <a:cs typeface="Arial" panose="020B0604020202020204" pitchFamily="34" charset="0"/>
              </a:rPr>
              <a:t>OF JOHN</a:t>
            </a:r>
            <a:r>
              <a:rPr lang="en-US" altLang="it-IT" sz="1800">
                <a:solidFill>
                  <a:srgbClr val="320011"/>
                </a:solidFill>
                <a:latin typeface="Verdana" panose="020B0604030504040204" pitchFamily="34" charset="0"/>
                <a:cs typeface="Arial" panose="020B0604020202020204" pitchFamily="34" charset="0"/>
              </a:rPr>
              <a:t> </a:t>
            </a:r>
          </a:p>
        </p:txBody>
      </p:sp>
      <p:sp>
        <p:nvSpPr>
          <p:cNvPr id="202765" name="Rectangle 13">
            <a:extLst>
              <a:ext uri="{FF2B5EF4-FFF2-40B4-BE49-F238E27FC236}">
                <a16:creationId xmlns:a16="http://schemas.microsoft.com/office/drawing/2014/main" id="{81F5FE72-1B62-ABDD-4D5B-F99A713A56BE}"/>
              </a:ext>
            </a:extLst>
          </p:cNvPr>
          <p:cNvSpPr>
            <a:spLocks noChangeArrowheads="1"/>
          </p:cNvSpPr>
          <p:nvPr/>
        </p:nvSpPr>
        <p:spPr bwMode="auto">
          <a:xfrm>
            <a:off x="762000" y="0"/>
            <a:ext cx="7848600" cy="957263"/>
          </a:xfrm>
          <a:prstGeom prst="rect">
            <a:avLst/>
          </a:prstGeom>
          <a:solidFill>
            <a:srgbClr val="FFFFEF"/>
          </a:solidFill>
          <a:ln w="9525">
            <a:solidFill>
              <a:srgbClr val="FFFFE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CUORE</a:t>
            </a:r>
            <a:r>
              <a:rPr lang="it-IT" altLang="it-IT" sz="1600" b="1">
                <a:solidFill>
                  <a:srgbClr val="FF0000"/>
                </a:solidFill>
                <a:effectLst>
                  <a:outerShdw blurRad="38100" dist="38100" dir="2700000" algn="tl">
                    <a:srgbClr val="000000"/>
                  </a:outerShdw>
                </a:effectLst>
                <a:latin typeface="Verdana" panose="020B0604030504040204" pitchFamily="34" charset="0"/>
              </a:rPr>
              <a:t>                                                                                      </a:t>
            </a:r>
            <a:r>
              <a:rPr lang="it-IT" altLang="it-IT" sz="1600" b="1">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a:solidFill>
                <a:srgbClr val="FF00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F7A5E59B-DAC0-5E25-EAFB-1F1E956B355D}"/>
              </a:ext>
            </a:extLst>
          </p:cNvPr>
          <p:cNvSpPr>
            <a:spLocks noChangeArrowheads="1"/>
          </p:cNvSpPr>
          <p:nvPr/>
        </p:nvSpPr>
        <p:spPr bwMode="auto">
          <a:xfrm>
            <a:off x="12954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1 LETTERA DI GIOVANNI</a:t>
            </a:r>
          </a:p>
        </p:txBody>
      </p:sp>
      <p:sp>
        <p:nvSpPr>
          <p:cNvPr id="11269" name="Rectangle 205">
            <a:extLst>
              <a:ext uri="{FF2B5EF4-FFF2-40B4-BE49-F238E27FC236}">
                <a16:creationId xmlns:a16="http://schemas.microsoft.com/office/drawing/2014/main" id="{48C0107D-FE20-8D4C-23E1-763C00776189}"/>
              </a:ext>
            </a:extLst>
          </p:cNvPr>
          <p:cNvSpPr>
            <a:spLocks noChangeArrowheads="1"/>
          </p:cNvSpPr>
          <p:nvPr/>
        </p:nvSpPr>
        <p:spPr bwMode="auto">
          <a:xfrm>
            <a:off x="12192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Carissimi, </a:t>
            </a:r>
            <a:r>
              <a:rPr lang="it-IT" altLang="it-IT" sz="1800">
                <a:solidFill>
                  <a:srgbClr val="000000"/>
                </a:solidFill>
                <a:latin typeface="Verdana" panose="020B0604030504040204" pitchFamily="34" charset="0"/>
                <a:cs typeface="Times New Roman" panose="02020603050405020304" pitchFamily="18" charset="0"/>
              </a:rPr>
              <a:t>vedete quale grande amore ci ha dato il Padre per essere </a:t>
            </a:r>
            <a:r>
              <a:rPr lang="it-IT" altLang="it-IT" sz="1800">
                <a:solidFill>
                  <a:srgbClr val="000066"/>
                </a:solidFill>
                <a:effectLst>
                  <a:outerShdw blurRad="38100" dist="38100" dir="2700000" algn="tl">
                    <a:srgbClr val="C0C0C0"/>
                  </a:outerShdw>
                </a:effectLst>
                <a:latin typeface="Verdana" panose="020B0604030504040204" pitchFamily="34" charset="0"/>
                <a:cs typeface="Times New Roman" panose="02020603050405020304" pitchFamily="18" charset="0"/>
              </a:rPr>
              <a:t>chiamati figli di Dio, e lo siamo realmente!</a:t>
            </a:r>
            <a:r>
              <a:rPr lang="it-IT" altLang="it-IT" sz="1800">
                <a:solidFill>
                  <a:srgbClr val="000000"/>
                </a:solidFill>
                <a:latin typeface="Verdana" panose="020B0604030504040204" pitchFamily="34" charset="0"/>
                <a:cs typeface="Times New Roman" panose="02020603050405020304" pitchFamily="18" charset="0"/>
              </a:rPr>
              <a:t> Per questo il mondo non ci conosce: perché non ha conosciuto lui.</a:t>
            </a:r>
            <a:r>
              <a:rPr lang="it-IT" altLang="it-IT" sz="1800" i="1">
                <a:solidFill>
                  <a:srgbClr val="000000"/>
                </a:solidFill>
                <a:latin typeface="Verdana" panose="020B0604030504040204" pitchFamily="34" charset="0"/>
                <a:cs typeface="Times New Roman" panose="02020603050405020304" pitchFamily="18" charset="0"/>
              </a:rPr>
              <a:t> (1Gv 3, 1)</a:t>
            </a:r>
          </a:p>
        </p:txBody>
      </p:sp>
      <p:sp>
        <p:nvSpPr>
          <p:cNvPr id="11270" name="Rectangle 206">
            <a:extLst>
              <a:ext uri="{FF2B5EF4-FFF2-40B4-BE49-F238E27FC236}">
                <a16:creationId xmlns:a16="http://schemas.microsoft.com/office/drawing/2014/main" id="{969F028A-1660-22E8-5D20-59FC1C02772A}"/>
              </a:ext>
            </a:extLst>
          </p:cNvPr>
          <p:cNvSpPr>
            <a:spLocks noChangeArrowheads="1"/>
          </p:cNvSpPr>
          <p:nvPr/>
        </p:nvSpPr>
        <p:spPr bwMode="auto">
          <a:xfrm>
            <a:off x="46482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Beloved, </a:t>
            </a:r>
            <a:r>
              <a:rPr lang="en-US" altLang="it-IT" sz="1800">
                <a:solidFill>
                  <a:srgbClr val="000000"/>
                </a:solidFill>
                <a:latin typeface="Verdana" panose="020B0604030504040204" pitchFamily="34" charset="0"/>
                <a:cs typeface="Times New Roman" panose="02020603050405020304" pitchFamily="18" charset="0"/>
              </a:rPr>
              <a:t>see what singular love the Father has for us: we </a:t>
            </a:r>
            <a:r>
              <a:rPr lang="en-US" altLang="it-IT" sz="180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rPr>
              <a:t>are </a:t>
            </a:r>
            <a:r>
              <a:rPr lang="en-US" altLang="it-IT" sz="1800">
                <a:solidFill>
                  <a:srgbClr val="000066"/>
                </a:solidFill>
                <a:effectLst>
                  <a:outerShdw blurRad="38100" dist="38100" dir="2700000" algn="tl">
                    <a:srgbClr val="C0C0C0"/>
                  </a:outerShdw>
                </a:effectLst>
                <a:latin typeface="Verdana" panose="020B0604030504040204" pitchFamily="34" charset="0"/>
                <a:cs typeface="Times New Roman" panose="02020603050405020304" pitchFamily="18" charset="0"/>
              </a:rPr>
              <a:t>called children of God, and we really are.</a:t>
            </a:r>
            <a:r>
              <a:rPr lang="en-US" altLang="it-IT" sz="1800">
                <a:solidFill>
                  <a:srgbClr val="000000"/>
                </a:solidFill>
                <a:latin typeface="Verdana" panose="020B0604030504040204" pitchFamily="34" charset="0"/>
                <a:cs typeface="Times New Roman" panose="02020603050405020304" pitchFamily="18" charset="0"/>
              </a:rPr>
              <a:t> This is why the world does not know us, because it did not know him.</a:t>
            </a:r>
            <a:r>
              <a:rPr lang="en-US" altLang="it-IT" sz="1800" i="1">
                <a:solidFill>
                  <a:srgbClr val="000000"/>
                </a:solidFill>
                <a:latin typeface="Verdana" panose="020B0604030504040204" pitchFamily="34" charset="0"/>
                <a:cs typeface="Times New Roman" panose="02020603050405020304" pitchFamily="18" charset="0"/>
              </a:rPr>
              <a:t> (1Jn 3: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FBF9FABF-DC1F-9FE8-5875-807B405F46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394" name="Picture 130">
            <a:extLst>
              <a:ext uri="{FF2B5EF4-FFF2-40B4-BE49-F238E27FC236}">
                <a16:creationId xmlns:a16="http://schemas.microsoft.com/office/drawing/2014/main" id="{A55010E7-3DE1-E609-B976-6299EFD806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86200"/>
            <a:ext cx="3048000" cy="2339975"/>
          </a:xfrm>
          <a:prstGeom prst="rect">
            <a:avLst/>
          </a:prstGeom>
          <a:noFill/>
          <a:extLst>
            <a:ext uri="{909E8E84-426E-40DD-AFC4-6F175D3DCCD1}">
              <a14:hiddenFill xmlns:a14="http://schemas.microsoft.com/office/drawing/2010/main">
                <a:solidFill>
                  <a:srgbClr val="FFFFFF"/>
                </a:solidFill>
              </a14:hiddenFill>
            </a:ext>
          </a:extLst>
        </p:spPr>
      </p:pic>
      <p:pic>
        <p:nvPicPr>
          <p:cNvPr id="11395" name="Picture 131">
            <a:extLst>
              <a:ext uri="{FF2B5EF4-FFF2-40B4-BE49-F238E27FC236}">
                <a16:creationId xmlns:a16="http://schemas.microsoft.com/office/drawing/2014/main" id="{C96B07D4-B965-DD71-EC42-9995DAD91F2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886200"/>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3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0AA42FC-61E1-6872-DF40-F83E9E716674}"/>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Carissimi, noi fin d’ora siamo figli di Dio, ma ciò che saremo non è stato ancora rivelato. Sappiamo però che quando egli si sarà manifestato, noi saremo simili a lui, perché lo vedremo così come egli è.</a:t>
            </a:r>
            <a:r>
              <a:rPr lang="it-IT" altLang="it-IT" sz="1800" i="1">
                <a:solidFill>
                  <a:srgbClr val="FFFFFF"/>
                </a:solidFill>
                <a:latin typeface="Verdana" panose="020B0604030504040204" pitchFamily="34" charset="0"/>
                <a:cs typeface="Times New Roman" panose="02020603050405020304" pitchFamily="18" charset="0"/>
              </a:rPr>
              <a:t> (1Gv 3, 2)</a:t>
            </a:r>
          </a:p>
        </p:txBody>
      </p:sp>
      <p:sp>
        <p:nvSpPr>
          <p:cNvPr id="13315" name="Rectangle 4">
            <a:extLst>
              <a:ext uri="{FF2B5EF4-FFF2-40B4-BE49-F238E27FC236}">
                <a16:creationId xmlns:a16="http://schemas.microsoft.com/office/drawing/2014/main" id="{932ABCFA-4A77-5927-5151-0311D2598450}"/>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Beloved, we are God's children and what we shall be has not yet been shown. Yet when he appears in his glory, we know that we shall be like him, for then we shall see him as he is.</a:t>
            </a:r>
            <a:r>
              <a:rPr lang="en-US" altLang="it-IT" sz="1800" i="1">
                <a:solidFill>
                  <a:srgbClr val="FFFFFF"/>
                </a:solidFill>
                <a:latin typeface="Verdana" panose="020B0604030504040204" pitchFamily="34" charset="0"/>
                <a:cs typeface="Times New Roman" panose="02020603050405020304" pitchFamily="18" charset="0"/>
              </a:rPr>
              <a:t>  (1Jn 3: 2)</a:t>
            </a:r>
            <a:endParaRPr lang="it-IT" altLang="it-IT" sz="1800" i="1">
              <a:solidFill>
                <a:srgbClr val="FFFFFF"/>
              </a:solidFill>
              <a:latin typeface="Verdana" panose="020B0604030504040204" pitchFamily="34" charset="0"/>
              <a:cs typeface="Times New Roman" panose="02020603050405020304" pitchFamily="18" charset="0"/>
            </a:endParaRPr>
          </a:p>
          <a:p>
            <a:pPr algn="ctr" eaLnBrk="1" hangingPunct="1">
              <a:spcBef>
                <a:spcPct val="0"/>
              </a:spcBef>
              <a:buFontTx/>
              <a:buNone/>
            </a:pPr>
            <a:endParaRPr lang="en-GB" altLang="it-IT" sz="1800" i="1">
              <a:solidFill>
                <a:srgbClr val="FFFFFF"/>
              </a:solidFill>
              <a:latin typeface="Verdana" panose="020B0604030504040204" pitchFamily="34" charset="0"/>
              <a:cs typeface="Times New Roman" panose="02020603050405020304" pitchFamily="18" charset="0"/>
            </a:endParaRPr>
          </a:p>
        </p:txBody>
      </p:sp>
      <p:pic>
        <p:nvPicPr>
          <p:cNvPr id="13363" name="Picture 51">
            <a:extLst>
              <a:ext uri="{FF2B5EF4-FFF2-40B4-BE49-F238E27FC236}">
                <a16:creationId xmlns:a16="http://schemas.microsoft.com/office/drawing/2014/main" id="{E2FD475B-E299-08B7-3D7F-333FA9863C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462088"/>
            <a:ext cx="6705600" cy="3932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4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98ED08CB-952F-B5AB-E41C-23D2D55EC99A}"/>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Carissimi, se il nostro cuore non ci rimprovera nulla, abbiamo fiducia in Dio, e qualunque cosa chiediamo, la riceviamo da lui, perché osserviamo i suoi comandamenti e facciamo quello che gli è gradito. Questo è il suo comandamento:</a:t>
            </a:r>
            <a:r>
              <a:rPr lang="it-IT" altLang="it-IT" sz="1800" i="1">
                <a:solidFill>
                  <a:srgbClr val="FFFFFF"/>
                </a:solidFill>
                <a:latin typeface="Verdana" panose="020B0604030504040204" pitchFamily="34" charset="0"/>
                <a:cs typeface="Times New Roman" panose="02020603050405020304" pitchFamily="18" charset="0"/>
              </a:rPr>
              <a:t> (1Gv 3, 21-22)</a:t>
            </a:r>
          </a:p>
        </p:txBody>
      </p:sp>
      <p:sp>
        <p:nvSpPr>
          <p:cNvPr id="161796" name="Rectangle 4">
            <a:extLst>
              <a:ext uri="{FF2B5EF4-FFF2-40B4-BE49-F238E27FC236}">
                <a16:creationId xmlns:a16="http://schemas.microsoft.com/office/drawing/2014/main" id="{1C654167-577A-B38B-D2BA-FD4894615F5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When our conscience does not condemn us, dear friends, we may have complete confidence in God. Then whatever we ask we shall receive, since we keep his commands and do what pleases him. His command is</a:t>
            </a:r>
            <a:r>
              <a:rPr lang="en-US" altLang="it-IT" sz="1800" i="1">
                <a:solidFill>
                  <a:srgbClr val="FFFFFF"/>
                </a:solidFill>
                <a:latin typeface="Verdana" panose="020B0604030504040204" pitchFamily="34" charset="0"/>
                <a:cs typeface="Times New Roman" panose="02020603050405020304" pitchFamily="18" charset="0"/>
              </a:rPr>
              <a:t> </a:t>
            </a:r>
          </a:p>
          <a:p>
            <a:r>
              <a:rPr lang="en-US" altLang="it-IT" sz="1800" i="1">
                <a:solidFill>
                  <a:srgbClr val="FFFFFF"/>
                </a:solidFill>
                <a:latin typeface="Verdana" panose="020B0604030504040204" pitchFamily="34" charset="0"/>
                <a:cs typeface="Times New Roman" panose="02020603050405020304" pitchFamily="18" charset="0"/>
              </a:rPr>
              <a:t>(1Jn 3:21-22)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3058" name="Rectangle 2">
            <a:extLst>
              <a:ext uri="{FF2B5EF4-FFF2-40B4-BE49-F238E27FC236}">
                <a16:creationId xmlns:a16="http://schemas.microsoft.com/office/drawing/2014/main" id="{C29C5EC1-FAF3-6BA0-8EC6-A83576F86F39}"/>
              </a:ext>
            </a:extLst>
          </p:cNvPr>
          <p:cNvSpPr>
            <a:spLocks noGrp="1" noChangeArrowheads="1"/>
          </p:cNvSpPr>
          <p:nvPr>
            <p:ph type="title"/>
          </p:nvPr>
        </p:nvSpPr>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3060" name="Rectangle 4">
            <a:extLst>
              <a:ext uri="{FF2B5EF4-FFF2-40B4-BE49-F238E27FC236}">
                <a16:creationId xmlns:a16="http://schemas.microsoft.com/office/drawing/2014/main" id="{A4DEB838-04FB-EEDC-596F-101F9E4A9DBB}"/>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FF"/>
                </a:solidFill>
                <a:latin typeface="Verdana" panose="020B0604030504040204" pitchFamily="34" charset="0"/>
                <a:cs typeface="Times New Roman" panose="02020603050405020304" pitchFamily="18" charset="0"/>
              </a:rPr>
              <a:t>che crediamo nel nome del Figlio suo Gesù Cristo e ci amiamo gli uni gli altri, secondo il precetto che ci ha dato. Chi osserva i suoi comandamenti rimane in Dio e Dio in lui. In questo conosciamo che egli rimane in noi: dallo Spirito che ci ha dato. </a:t>
            </a:r>
            <a:r>
              <a:rPr lang="en-US" altLang="it-IT" sz="1800" i="1">
                <a:solidFill>
                  <a:srgbClr val="FFFFFF"/>
                </a:solidFill>
                <a:latin typeface="Verdana" panose="020B0604030504040204" pitchFamily="34" charset="0"/>
                <a:cs typeface="Times New Roman" panose="02020603050405020304" pitchFamily="18" charset="0"/>
              </a:rPr>
              <a:t>(1Gv 3, 23-24)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73061" name="Rectangle 5">
            <a:extLst>
              <a:ext uri="{FF2B5EF4-FFF2-40B4-BE49-F238E27FC236}">
                <a16:creationId xmlns:a16="http://schemas.microsoft.com/office/drawing/2014/main" id="{D3768B35-FC5B-431D-2926-8E84DB6FA2E9}"/>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that we believe in the Name of his Son Jesus Christ and that we love one another, as he has commanded us. Whoever keeps his commands remains in God and God in him. It is by the Spirit God has given us that we know he lives in us. </a:t>
            </a:r>
            <a:r>
              <a:rPr lang="it-IT" altLang="it-IT" sz="1800" i="1">
                <a:solidFill>
                  <a:srgbClr val="FFFFFF"/>
                </a:solidFill>
                <a:latin typeface="Verdana" panose="020B0604030504040204" pitchFamily="34" charset="0"/>
                <a:cs typeface="Times New Roman" panose="02020603050405020304" pitchFamily="18" charset="0"/>
              </a:rPr>
              <a:t>(1Jn 3: 23-24)</a:t>
            </a: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76061</TotalTime>
  <Words>3243</Words>
  <Application>Microsoft Office PowerPoint</Application>
  <PresentationFormat>Presentazione su schermo (4:3)</PresentationFormat>
  <Paragraphs>99</Paragraphs>
  <Slides>21</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21</vt:i4>
      </vt:variant>
    </vt:vector>
  </HeadingPairs>
  <TitlesOfParts>
    <vt:vector size="32" baseType="lpstr">
      <vt:lpstr>Comic Sans MS</vt:lpstr>
      <vt:lpstr>Arial</vt:lpstr>
      <vt:lpstr>Times New Roman</vt:lpstr>
      <vt:lpstr>Tw Cen MT Condensed Extra Bold</vt:lpstr>
      <vt:lpstr>Harrington</vt:lpstr>
      <vt:lpstr>Verdana</vt:lpstr>
      <vt:lpstr>Calibri</vt:lpstr>
      <vt:lpstr>Courier New</vt:lpstr>
      <vt:lpstr>Helvetica</vt:lpstr>
      <vt:lpstr>Helvetica Neue</vt:lpstr>
      <vt:lpstr>Struttura predefinita</vt:lpstr>
      <vt:lpstr>Presentazione standard di PowerPoint</vt:lpstr>
      <vt:lpstr>Presentazione standard di PowerPoint</vt:lpstr>
      <vt:lpstr> </vt:lpstr>
      <vt:lpstr>e lo introdusse nel tempio del Signore a Silo: era ancora un fanciullo. Immolato il giovenco, presentarono il fanciullo a Eli e lei disse: «Perdona, mio signore. Per la tua vita, mio signore, io sono quella donna che era stata qui presso di te a pregare il Signore. (1Sam 1, 24b-26)</vt:lpstr>
      <vt:lpstr>Per questo fanciullo ho pregato e il Signore mi ha concesso la grazia che gli ho richiesto. Anch’io lascio che il Signore lo richieda: per tutti i giorni della sua vita egli è richiesto per il Signore». E si prostrarono là davanti al Signore. (1Sam 1, 27-28)</vt:lpstr>
      <vt:lpstr>1st LETTER OF JOHN </vt:lpstr>
      <vt:lpstr>Carissimi, noi fin d’ora siamo figli di Dio, ma ciò che saremo non è stato ancora rivelato. Sappiamo però che quando egli si sarà manifestato, noi saremo simili a lui, perché lo vedremo così come egli è. (1Gv 3, 2)</vt:lpstr>
      <vt:lpstr>Carissimi, se il nostro cuore non ci rimprovera nulla, abbiamo fiducia in Dio, e qualunque cosa chiediamo, la riceviamo da lui, perché osserviamo i suoi comandamenti e facciamo quello che gli è gradito. Questo è il suo comandamento: (1Gv 3, 21-22)</vt:lpstr>
      <vt:lpstr> </vt:lpstr>
      <vt:lpstr>GOSPEL ACCORD. TO LUKE</vt:lpstr>
      <vt:lpstr>Presentazione standard di PowerPoint</vt:lpstr>
      <vt:lpstr>Presentazione standard di PowerPoint</vt:lpstr>
      <vt:lpstr>seduto in mezzo ai maestri, mentre li ascoltava e li interrogava. E tutti quelli che l’udivano erano pieni di stupore per la sua intelligenza e le sue risposte. Al vederlo restarono stupiti, e sua madre gli disse: (Lc 2, 46b-48a)</vt:lpstr>
      <vt:lpstr>«Figlio, perché ci hai fatto questo? Ecco, tuo padre e io, angosciati, ti cercavamo». Ed egli rispose loro: «Perché mi cercavate? Non sapevate che io devo occuparmi delle cose del Padre mio?». Ma essi non compresero ciò che aveva detto loro. (Lc 2, 48b-50)</vt:lpstr>
      <vt:lpstr>Scese dunque con loro e venne a Nàzaret e stava loro sottomesso. Sua madre custodiva tutte queste cose nel suo cuore. E Gesù cresceva in sapienza, età e grazia davanti a Dio e agli uomini. (Lc 2, 51-52)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3342</cp:revision>
  <dcterms:created xsi:type="dcterms:W3CDTF">2007-05-09T13:51:32Z</dcterms:created>
  <dcterms:modified xsi:type="dcterms:W3CDTF">2024-12-23T16:10:40Z</dcterms:modified>
</cp:coreProperties>
</file>